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348" r:id="rId2"/>
    <p:sldId id="287" r:id="rId3"/>
    <p:sldId id="329" r:id="rId4"/>
    <p:sldId id="332" r:id="rId5"/>
    <p:sldId id="358" r:id="rId6"/>
    <p:sldId id="360" r:id="rId7"/>
    <p:sldId id="361" r:id="rId8"/>
    <p:sldId id="362" r:id="rId9"/>
    <p:sldId id="368" r:id="rId10"/>
    <p:sldId id="363" r:id="rId11"/>
    <p:sldId id="364" r:id="rId12"/>
    <p:sldId id="369" r:id="rId13"/>
    <p:sldId id="370" r:id="rId14"/>
    <p:sldId id="371" r:id="rId15"/>
    <p:sldId id="365" r:id="rId16"/>
    <p:sldId id="366" r:id="rId17"/>
    <p:sldId id="3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  <p:cmAuthor id="1" name="lab" initials="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FFCC"/>
    <a:srgbClr val="CC3399"/>
    <a:srgbClr val="FF3399"/>
    <a:srgbClr val="FF99FF"/>
    <a:srgbClr val="003B68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 b="1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 b="1"/>
        </a:p>
      </dgm:t>
    </dgm:pt>
    <dgm:pt modelId="{70B64629-CB24-4976-A7DE-5B8DCBCEF9F7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 b="1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 b="1"/>
        </a:p>
      </dgm:t>
    </dgm:pt>
    <dgm:pt modelId="{5A5D8DBD-57AA-4487-9CC2-521F6A6DBEBE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 b="1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 b="1"/>
        </a:p>
      </dgm:t>
    </dgm:pt>
    <dgm:pt modelId="{B722D230-F4A8-4A3A-9DF5-891C5C27981D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 b="1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 b="1"/>
        </a:p>
      </dgm:t>
    </dgm:pt>
    <dgm:pt modelId="{FDC461D6-9EED-488A-9033-1AE0B2646ED0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 b="1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 b="1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08796" custLinFactNeighborY="-27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100000" custLinFactNeighborX="-102921" custLinFactNeighborY="50925"/>
      <dgm:spPr>
        <a:solidFill>
          <a:srgbClr val="003B68"/>
        </a:solidFill>
      </dgm:spPr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80490" custLinFactNeighborX="-100000" custLinFactNeighborY="83701"/>
      <dgm:spPr>
        <a:solidFill>
          <a:srgbClr val="003B68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LinFactX="-98073" custLinFactNeighborX="-100000" custLinFactNeighborY="90553"/>
      <dgm:spPr>
        <a:solidFill>
          <a:srgbClr val="003B68"/>
        </a:solidFill>
      </dgm:spPr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7206" custScaleY="97206" custLinFactX="-100000" custLinFactNeighborX="-108788" custLinFactNeighborY="68946"/>
      <dgm:spPr>
        <a:solidFill>
          <a:srgbClr val="003B68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88156" custScaleY="88156" custLinFactX="-87743" custLinFactNeighborX="-100000" custLinFactNeighborY="43686"/>
      <dgm:spPr>
        <a:solidFill>
          <a:srgbClr val="003B68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A02F2-6007-479B-91E8-AF7F54238D90}" type="presOf" srcId="{8243ACCE-3CAC-40EC-A841-22107526358C}" destId="{EE6AFA97-3A93-4A4B-AF9E-65FFB6A58F27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F089C0E1-1D68-417F-86AA-01C422FA9A5A}" type="presOf" srcId="{B722D230-F4A8-4A3A-9DF5-891C5C27981D}" destId="{C3B8C030-1576-48E8-A843-0AD7D975CFF4}" srcOrd="0" destOrd="0" presId="urn:microsoft.com/office/officeart/2005/8/layout/arrow2"/>
    <dgm:cxn modelId="{A14816CC-A981-4889-89C8-0A86FD4EC656}" type="presOf" srcId="{5A5D8DBD-57AA-4487-9CC2-521F6A6DBEBE}" destId="{A907D7BD-A5EC-4F25-A79F-E317841DECA6}" srcOrd="0" destOrd="0" presId="urn:microsoft.com/office/officeart/2005/8/layout/arrow2"/>
    <dgm:cxn modelId="{77EE24DF-E955-4FC9-BEA6-DF5C27AB3224}" type="presOf" srcId="{70B64629-CB24-4976-A7DE-5B8DCBCEF9F7}" destId="{C5A0217B-48ED-4147-9269-EA0550838A47}" srcOrd="0" destOrd="0" presId="urn:microsoft.com/office/officeart/2005/8/layout/arrow2"/>
    <dgm:cxn modelId="{4A4A1AA0-F996-4B12-AACA-C9290DB50724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CEF32C72-6073-449F-8137-131AC47AA9F3}" type="presOf" srcId="{77619AB5-FD1B-4299-BC76-CB0FF4749BAC}" destId="{E2E32F4B-4949-4137-A5E5-A5F98C892966}" srcOrd="0" destOrd="0" presId="urn:microsoft.com/office/officeart/2005/8/layout/arrow2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8DFF58C7-454E-4BC7-B693-1E3A03AD0FCA}" type="presParOf" srcId="{EE6AFA97-3A93-4A4B-AF9E-65FFB6A58F27}" destId="{6B486256-99E5-488B-8004-AF3F70CD1B15}" srcOrd="0" destOrd="0" presId="urn:microsoft.com/office/officeart/2005/8/layout/arrow2"/>
    <dgm:cxn modelId="{B946AC50-9E3E-42E8-863F-8B40417AC20B}" type="presParOf" srcId="{EE6AFA97-3A93-4A4B-AF9E-65FFB6A58F27}" destId="{3C9CAE48-FCB3-4CD5-AF01-82663DB8FB94}" srcOrd="1" destOrd="0" presId="urn:microsoft.com/office/officeart/2005/8/layout/arrow2"/>
    <dgm:cxn modelId="{77B0B6EB-8D2F-4039-8B4B-4A82549133E0}" type="presParOf" srcId="{3C9CAE48-FCB3-4CD5-AF01-82663DB8FB94}" destId="{A9E7A8DF-C555-42DA-A107-5EB087006842}" srcOrd="0" destOrd="0" presId="urn:microsoft.com/office/officeart/2005/8/layout/arrow2"/>
    <dgm:cxn modelId="{2696DBB2-7143-4BF2-B869-AC5666CDB8DB}" type="presParOf" srcId="{3C9CAE48-FCB3-4CD5-AF01-82663DB8FB94}" destId="{C3B8C030-1576-48E8-A843-0AD7D975CFF4}" srcOrd="1" destOrd="0" presId="urn:microsoft.com/office/officeart/2005/8/layout/arrow2"/>
    <dgm:cxn modelId="{4EEBFB19-8174-4AD0-AF63-8E2363346990}" type="presParOf" srcId="{3C9CAE48-FCB3-4CD5-AF01-82663DB8FB94}" destId="{DF5230A7-BF13-4A64-B67D-DBFC2F5E8ECB}" srcOrd="2" destOrd="0" presId="urn:microsoft.com/office/officeart/2005/8/layout/arrow2"/>
    <dgm:cxn modelId="{58D28703-36D9-4E24-A126-C8A3B6772A3E}" type="presParOf" srcId="{3C9CAE48-FCB3-4CD5-AF01-82663DB8FB94}" destId="{53326F8C-81B9-4F8E-A0C8-C9EA2902C07E}" srcOrd="3" destOrd="0" presId="urn:microsoft.com/office/officeart/2005/8/layout/arrow2"/>
    <dgm:cxn modelId="{1D98584D-0461-426E-9D3D-8E3139C23BA3}" type="presParOf" srcId="{3C9CAE48-FCB3-4CD5-AF01-82663DB8FB94}" destId="{C0C8C085-5DDD-4EC8-950C-A3AA28085515}" srcOrd="4" destOrd="0" presId="urn:microsoft.com/office/officeart/2005/8/layout/arrow2"/>
    <dgm:cxn modelId="{A0A81577-2551-46D9-A4A6-FDFA8E489473}" type="presParOf" srcId="{3C9CAE48-FCB3-4CD5-AF01-82663DB8FB94}" destId="{E2E32F4B-4949-4137-A5E5-A5F98C892966}" srcOrd="5" destOrd="0" presId="urn:microsoft.com/office/officeart/2005/8/layout/arrow2"/>
    <dgm:cxn modelId="{834FA21A-162A-4787-8A80-B4216F75451A}" type="presParOf" srcId="{3C9CAE48-FCB3-4CD5-AF01-82663DB8FB94}" destId="{9624C1C6-43B2-47A8-9EA3-F2FAD765C82B}" srcOrd="6" destOrd="0" presId="urn:microsoft.com/office/officeart/2005/8/layout/arrow2"/>
    <dgm:cxn modelId="{EAAC3402-664A-4427-93CF-FFDD729D9CE3}" type="presParOf" srcId="{3C9CAE48-FCB3-4CD5-AF01-82663DB8FB94}" destId="{C5A0217B-48ED-4147-9269-EA0550838A47}" srcOrd="7" destOrd="0" presId="urn:microsoft.com/office/officeart/2005/8/layout/arrow2"/>
    <dgm:cxn modelId="{DC88E0E0-1D8E-4D95-876F-9D0E59D756CF}" type="presParOf" srcId="{3C9CAE48-FCB3-4CD5-AF01-82663DB8FB94}" destId="{32BCAC42-18DC-46AC-956E-4022BA670F7E}" srcOrd="8" destOrd="0" presId="urn:microsoft.com/office/officeart/2005/8/layout/arrow2"/>
    <dgm:cxn modelId="{368E97A3-DD08-473E-B1C5-DD39BF292A07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16071" custLinFactNeighborX="0"/>
      <dgm:spPr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78318" custLinFactNeighborX="-100000" custLinFactNeighborY="-72090"/>
      <dgm:spPr>
        <a:solidFill>
          <a:schemeClr val="accent6">
            <a:lumMod val="50000"/>
          </a:schemeClr>
        </a:solidFill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1239" custLinFactNeighborX="-100000" custLinFactNeighborY="4448"/>
      <dgm:spPr>
        <a:solidFill>
          <a:schemeClr val="accent6">
            <a:lumMod val="50000"/>
          </a:schemeClr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ScaleX="94866" custScaleY="94866" custLinFactNeighborX="-89929" custLinFactNeighborY="2850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0726" custScaleY="90726" custLinFactX="71215" custLinFactNeighborX="100000" custLinFactNeighborY="-17055"/>
      <dgm:spPr>
        <a:solidFill>
          <a:schemeClr val="accent6">
            <a:lumMod val="50000"/>
          </a:schemeClr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77984" custScaleY="77984" custLinFactX="13241" custLinFactNeighborX="100000" custLinFactNeighborY="-6057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879CA-75C4-46C8-82FB-CA308BFD713E}" type="presOf" srcId="{8243ACCE-3CAC-40EC-A841-22107526358C}" destId="{EE6AFA97-3A93-4A4B-AF9E-65FFB6A58F27}" srcOrd="0" destOrd="0" presId="urn:microsoft.com/office/officeart/2005/8/layout/arrow2"/>
    <dgm:cxn modelId="{1947F0BE-EF0D-4B83-B73B-944AEFDFB39D}" type="presOf" srcId="{B722D230-F4A8-4A3A-9DF5-891C5C27981D}" destId="{C3B8C030-1576-48E8-A843-0AD7D975CFF4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7459A895-DF01-4F94-B89E-3434F90B68CD}" type="presOf" srcId="{70B64629-CB24-4976-A7DE-5B8DCBCEF9F7}" destId="{C5A0217B-48ED-4147-9269-EA0550838A47}" srcOrd="0" destOrd="0" presId="urn:microsoft.com/office/officeart/2005/8/layout/arrow2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B9E301FB-CECC-40EB-87D5-3453E4B4476C}" type="presOf" srcId="{5A5D8DBD-57AA-4487-9CC2-521F6A6DBEBE}" destId="{A907D7BD-A5EC-4F25-A79F-E317841DECA6}" srcOrd="0" destOrd="0" presId="urn:microsoft.com/office/officeart/2005/8/layout/arrow2"/>
    <dgm:cxn modelId="{C493DCC8-537F-4562-8786-8F5BC27DB037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4B24A09-1956-40DE-AD67-75E13856AD2E}" type="presOf" srcId="{77619AB5-FD1B-4299-BC76-CB0FF4749BAC}" destId="{E2E32F4B-4949-4137-A5E5-A5F98C892966}" srcOrd="0" destOrd="0" presId="urn:microsoft.com/office/officeart/2005/8/layout/arrow2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D9CD4889-89FD-437F-94CB-589EAA041409}" type="presParOf" srcId="{EE6AFA97-3A93-4A4B-AF9E-65FFB6A58F27}" destId="{6B486256-99E5-488B-8004-AF3F70CD1B15}" srcOrd="0" destOrd="0" presId="urn:microsoft.com/office/officeart/2005/8/layout/arrow2"/>
    <dgm:cxn modelId="{34938DAF-15E4-4BE6-BD82-98E7748D82F0}" type="presParOf" srcId="{EE6AFA97-3A93-4A4B-AF9E-65FFB6A58F27}" destId="{3C9CAE48-FCB3-4CD5-AF01-82663DB8FB94}" srcOrd="1" destOrd="0" presId="urn:microsoft.com/office/officeart/2005/8/layout/arrow2"/>
    <dgm:cxn modelId="{C61B843E-D882-4A84-8F13-D260EEF494E7}" type="presParOf" srcId="{3C9CAE48-FCB3-4CD5-AF01-82663DB8FB94}" destId="{A9E7A8DF-C555-42DA-A107-5EB087006842}" srcOrd="0" destOrd="0" presId="urn:microsoft.com/office/officeart/2005/8/layout/arrow2"/>
    <dgm:cxn modelId="{6BC2279B-36FE-48C9-BAC6-953E7578F539}" type="presParOf" srcId="{3C9CAE48-FCB3-4CD5-AF01-82663DB8FB94}" destId="{C3B8C030-1576-48E8-A843-0AD7D975CFF4}" srcOrd="1" destOrd="0" presId="urn:microsoft.com/office/officeart/2005/8/layout/arrow2"/>
    <dgm:cxn modelId="{82DF4510-07EA-41D3-972B-8A6AB741116A}" type="presParOf" srcId="{3C9CAE48-FCB3-4CD5-AF01-82663DB8FB94}" destId="{DF5230A7-BF13-4A64-B67D-DBFC2F5E8ECB}" srcOrd="2" destOrd="0" presId="urn:microsoft.com/office/officeart/2005/8/layout/arrow2"/>
    <dgm:cxn modelId="{48F49396-AD0B-4F00-AAA8-536E1C79D3DA}" type="presParOf" srcId="{3C9CAE48-FCB3-4CD5-AF01-82663DB8FB94}" destId="{53326F8C-81B9-4F8E-A0C8-C9EA2902C07E}" srcOrd="3" destOrd="0" presId="urn:microsoft.com/office/officeart/2005/8/layout/arrow2"/>
    <dgm:cxn modelId="{81D3FDE6-361C-4BA6-A6A8-7C8FD99211EB}" type="presParOf" srcId="{3C9CAE48-FCB3-4CD5-AF01-82663DB8FB94}" destId="{C0C8C085-5DDD-4EC8-950C-A3AA28085515}" srcOrd="4" destOrd="0" presId="urn:microsoft.com/office/officeart/2005/8/layout/arrow2"/>
    <dgm:cxn modelId="{87D4242C-0B22-44C7-9BA1-DD01E744D32F}" type="presParOf" srcId="{3C9CAE48-FCB3-4CD5-AF01-82663DB8FB94}" destId="{E2E32F4B-4949-4137-A5E5-A5F98C892966}" srcOrd="5" destOrd="0" presId="urn:microsoft.com/office/officeart/2005/8/layout/arrow2"/>
    <dgm:cxn modelId="{A2202BBA-F311-4E3D-9F10-79B17C734893}" type="presParOf" srcId="{3C9CAE48-FCB3-4CD5-AF01-82663DB8FB94}" destId="{9624C1C6-43B2-47A8-9EA3-F2FAD765C82B}" srcOrd="6" destOrd="0" presId="urn:microsoft.com/office/officeart/2005/8/layout/arrow2"/>
    <dgm:cxn modelId="{4D1708D9-3742-426B-9DD2-04906AA03408}" type="presParOf" srcId="{3C9CAE48-FCB3-4CD5-AF01-82663DB8FB94}" destId="{C5A0217B-48ED-4147-9269-EA0550838A47}" srcOrd="7" destOrd="0" presId="urn:microsoft.com/office/officeart/2005/8/layout/arrow2"/>
    <dgm:cxn modelId="{E7A7A3D1-B37C-4A50-970C-8516279C8240}" type="presParOf" srcId="{3C9CAE48-FCB3-4CD5-AF01-82663DB8FB94}" destId="{32BCAC42-18DC-46AC-956E-4022BA670F7E}" srcOrd="8" destOrd="0" presId="urn:microsoft.com/office/officeart/2005/8/layout/arrow2"/>
    <dgm:cxn modelId="{1E601442-D4ED-4D40-B01C-3CAFA57B59EB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16071" custLinFactNeighborX="0"/>
      <dgm:spPr>
        <a:gradFill flip="none" rotWithShape="1">
          <a:gsLst>
            <a:gs pos="0">
              <a:srgbClr val="FF99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200000" custLinFactY="100000" custLinFactNeighborX="-270769" custLinFactNeighborY="103754"/>
      <dgm:spPr>
        <a:solidFill>
          <a:srgbClr val="CC3399"/>
        </a:solidFill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100000" custLinFactY="9692" custLinFactNeighborX="-158169" custLinFactNeighborY="100000"/>
      <dgm:spPr>
        <a:solidFill>
          <a:srgbClr val="CC3399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ScaleX="94866" custScaleY="94866" custLinFactX="-94466" custLinFactNeighborX="-100000" custLinFactNeighborY="81587"/>
      <dgm:spPr>
        <a:solidFill>
          <a:srgbClr val="CC3399"/>
        </a:solidFill>
      </dgm:spPr>
      <dgm:t>
        <a:bodyPr/>
        <a:lstStyle/>
        <a:p>
          <a:endParaRPr lang="en-US"/>
        </a:p>
      </dgm:t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0726" custScaleY="90726" custLinFactX="20879" custLinFactNeighborX="100000" custLinFactNeighborY="-8463"/>
      <dgm:spPr>
        <a:solidFill>
          <a:srgbClr val="CC3399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77984" custScaleY="77984" custLinFactNeighborX="96525" custLinFactNeighborY="-1281"/>
      <dgm:spPr>
        <a:solidFill>
          <a:srgbClr val="CC3399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042F0943-EF50-44C7-926B-DBA8A104E95C}" type="presOf" srcId="{5A5D8DBD-57AA-4487-9CC2-521F6A6DBEBE}" destId="{A907D7BD-A5EC-4F25-A79F-E317841DECA6}" srcOrd="0" destOrd="0" presId="urn:microsoft.com/office/officeart/2005/8/layout/arrow2"/>
    <dgm:cxn modelId="{A77EF4F7-0046-4519-BEFC-2555629E6521}" type="presOf" srcId="{B722D230-F4A8-4A3A-9DF5-891C5C27981D}" destId="{C3B8C030-1576-48E8-A843-0AD7D975CFF4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ECFD24B1-0225-4B46-91E0-35DC06087BB6}" type="presOf" srcId="{70B64629-CB24-4976-A7DE-5B8DCBCEF9F7}" destId="{C5A0217B-48ED-4147-9269-EA0550838A47}" srcOrd="0" destOrd="0" presId="urn:microsoft.com/office/officeart/2005/8/layout/arrow2"/>
    <dgm:cxn modelId="{5789DF07-A468-45F8-8EEC-CE3AD1639AE0}" type="presOf" srcId="{8243ACCE-3CAC-40EC-A841-22107526358C}" destId="{EE6AFA97-3A93-4A4B-AF9E-65FFB6A58F27}" srcOrd="0" destOrd="0" presId="urn:microsoft.com/office/officeart/2005/8/layout/arrow2"/>
    <dgm:cxn modelId="{B0CB87C5-2F01-445C-8C3A-05D5D3A519F4}" type="presOf" srcId="{FDC461D6-9EED-488A-9033-1AE0B2646ED0}" destId="{53326F8C-81B9-4F8E-A0C8-C9EA2902C07E}" srcOrd="0" destOrd="0" presId="urn:microsoft.com/office/officeart/2005/8/layout/arrow2"/>
    <dgm:cxn modelId="{E276E381-E76A-4C25-BD81-E907D175998D}" type="presOf" srcId="{77619AB5-FD1B-4299-BC76-CB0FF4749BAC}" destId="{E2E32F4B-4949-4137-A5E5-A5F98C892966}" srcOrd="0" destOrd="0" presId="urn:microsoft.com/office/officeart/2005/8/layout/arrow2"/>
    <dgm:cxn modelId="{D45AB3BC-9A16-487A-8233-79D392FB4105}" type="presParOf" srcId="{EE6AFA97-3A93-4A4B-AF9E-65FFB6A58F27}" destId="{6B486256-99E5-488B-8004-AF3F70CD1B15}" srcOrd="0" destOrd="0" presId="urn:microsoft.com/office/officeart/2005/8/layout/arrow2"/>
    <dgm:cxn modelId="{861F9A5F-049A-418E-A90C-0BBDD251A49E}" type="presParOf" srcId="{EE6AFA97-3A93-4A4B-AF9E-65FFB6A58F27}" destId="{3C9CAE48-FCB3-4CD5-AF01-82663DB8FB94}" srcOrd="1" destOrd="0" presId="urn:microsoft.com/office/officeart/2005/8/layout/arrow2"/>
    <dgm:cxn modelId="{998CA7FF-ACB6-415F-A5FB-14B4A6F35CC8}" type="presParOf" srcId="{3C9CAE48-FCB3-4CD5-AF01-82663DB8FB94}" destId="{A9E7A8DF-C555-42DA-A107-5EB087006842}" srcOrd="0" destOrd="0" presId="urn:microsoft.com/office/officeart/2005/8/layout/arrow2"/>
    <dgm:cxn modelId="{E9EFF32A-6F9A-46AB-BC67-ACC69F144603}" type="presParOf" srcId="{3C9CAE48-FCB3-4CD5-AF01-82663DB8FB94}" destId="{C3B8C030-1576-48E8-A843-0AD7D975CFF4}" srcOrd="1" destOrd="0" presId="urn:microsoft.com/office/officeart/2005/8/layout/arrow2"/>
    <dgm:cxn modelId="{E7429700-4D14-416E-A322-189126789FBA}" type="presParOf" srcId="{3C9CAE48-FCB3-4CD5-AF01-82663DB8FB94}" destId="{DF5230A7-BF13-4A64-B67D-DBFC2F5E8ECB}" srcOrd="2" destOrd="0" presId="urn:microsoft.com/office/officeart/2005/8/layout/arrow2"/>
    <dgm:cxn modelId="{738239D3-17F4-4E99-BB5D-69F85CFDD9C9}" type="presParOf" srcId="{3C9CAE48-FCB3-4CD5-AF01-82663DB8FB94}" destId="{53326F8C-81B9-4F8E-A0C8-C9EA2902C07E}" srcOrd="3" destOrd="0" presId="urn:microsoft.com/office/officeart/2005/8/layout/arrow2"/>
    <dgm:cxn modelId="{BF45DCEB-EA2A-4B99-9B14-A1A35FE830DA}" type="presParOf" srcId="{3C9CAE48-FCB3-4CD5-AF01-82663DB8FB94}" destId="{C0C8C085-5DDD-4EC8-950C-A3AA28085515}" srcOrd="4" destOrd="0" presId="urn:microsoft.com/office/officeart/2005/8/layout/arrow2"/>
    <dgm:cxn modelId="{5D2EFF23-FDA6-4968-B8C9-3C9989F0EF2F}" type="presParOf" srcId="{3C9CAE48-FCB3-4CD5-AF01-82663DB8FB94}" destId="{E2E32F4B-4949-4137-A5E5-A5F98C892966}" srcOrd="5" destOrd="0" presId="urn:microsoft.com/office/officeart/2005/8/layout/arrow2"/>
    <dgm:cxn modelId="{9239DC3E-674A-42BF-85D4-47C2577E8AC0}" type="presParOf" srcId="{3C9CAE48-FCB3-4CD5-AF01-82663DB8FB94}" destId="{9624C1C6-43B2-47A8-9EA3-F2FAD765C82B}" srcOrd="6" destOrd="0" presId="urn:microsoft.com/office/officeart/2005/8/layout/arrow2"/>
    <dgm:cxn modelId="{F1295F82-CBA8-47F7-A911-262809EB029D}" type="presParOf" srcId="{3C9CAE48-FCB3-4CD5-AF01-82663DB8FB94}" destId="{C5A0217B-48ED-4147-9269-EA0550838A47}" srcOrd="7" destOrd="0" presId="urn:microsoft.com/office/officeart/2005/8/layout/arrow2"/>
    <dgm:cxn modelId="{9116F24B-712B-4BCB-99B9-A45B3508F796}" type="presParOf" srcId="{3C9CAE48-FCB3-4CD5-AF01-82663DB8FB94}" destId="{32BCAC42-18DC-46AC-956E-4022BA670F7E}" srcOrd="8" destOrd="0" presId="urn:microsoft.com/office/officeart/2005/8/layout/arrow2"/>
    <dgm:cxn modelId="{62081603-DF8C-4332-AA84-73C528DE5A04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362665" y="0"/>
          <a:ext cx="7428068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16797" y="3253058"/>
          <a:ext cx="157032" cy="157032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741849" y="2562077"/>
          <a:ext cx="245790" cy="2457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28753" y="2001934"/>
          <a:ext cx="327720" cy="32772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b="1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3669899" y="1494289"/>
          <a:ext cx="411479" cy="411479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4874573" y="1124426"/>
          <a:ext cx="475490" cy="4754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114314" y="0"/>
          <a:ext cx="7924770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55432" y="3059884"/>
          <a:ext cx="157032" cy="157032"/>
        </a:xfrm>
        <a:prstGeom prst="ellipse">
          <a:avLst/>
        </a:prstGeom>
        <a:solidFill>
          <a:schemeClr val="accent6">
            <a:lumMod val="5000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936640" y="2367280"/>
          <a:ext cx="245790" cy="24579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991576" y="1807005"/>
          <a:ext cx="310895" cy="31089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5292191" y="1143956"/>
          <a:ext cx="384048" cy="38404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6525435" y="883558"/>
          <a:ext cx="420625" cy="42062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114314" y="0"/>
          <a:ext cx="7924770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FF99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596188" y="3493050"/>
          <a:ext cx="157032" cy="157032"/>
        </a:xfrm>
        <a:prstGeom prst="ellipse">
          <a:avLst/>
        </a:prstGeom>
        <a:solidFill>
          <a:srgbClr val="CC3399"/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550921" y="2625960"/>
          <a:ext cx="245790" cy="245790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48986" y="1980963"/>
          <a:ext cx="310895" cy="310895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5079115" y="1180327"/>
          <a:ext cx="384048" cy="384048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6435274" y="909318"/>
          <a:ext cx="420625" cy="420625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1474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6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U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pdates</a:t>
            </a: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to</a:t>
            </a: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CottonGen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3600" b="1" dirty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the cotton community database for basic, translational and applied research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635" y="339435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Jing Yu</a:t>
            </a:r>
            <a:r>
              <a:rPr lang="en-US" sz="2200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Sook Jung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Chun-Huai Cheng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Stephen Ficklin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Taein Lee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Ping Zheng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Don Jones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Richard Percy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Dorrie Main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9881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Washington State University, 2. Cotton Incorporated, 3. USDA-ARS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279648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2014 ICGI Research Conference</a:t>
            </a:r>
            <a:endParaRPr lang="en-US" sz="2800" b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/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Wuhan, China</a:t>
            </a:r>
          </a:p>
        </p:txBody>
      </p:sp>
    </p:spTree>
    <p:extLst>
      <p:ext uri="{BB962C8B-B14F-4D97-AF65-F5344CB8AC3E}">
        <p14:creationId xmlns:p14="http://schemas.microsoft.com/office/powerpoint/2010/main" val="1221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076450"/>
            <a:ext cx="912495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</a:t>
            </a:r>
            <a:r>
              <a:rPr lang="en-US" dirty="0" err="1" smtClean="0"/>
              <a:t>JBrowse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09587"/>
            <a:ext cx="8934450" cy="583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272"/>
            <a:ext cx="9144000" cy="522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46"/>
            <a:ext cx="9144000" cy="5276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487"/>
            <a:ext cx="9144000" cy="53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CottonCyc</a:t>
            </a:r>
            <a:r>
              <a:rPr lang="en-US" dirty="0" smtClean="0"/>
              <a:t>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Motablic</a:t>
            </a:r>
            <a:r>
              <a:rPr lang="en-US" sz="2800" dirty="0" smtClean="0">
                <a:latin typeface="Calibri" panose="020F0502020204030204" pitchFamily="34" charset="0"/>
              </a:rPr>
              <a:t> pathways </a:t>
            </a:r>
            <a:r>
              <a:rPr lang="en-US" sz="2800" dirty="0">
                <a:latin typeface="Calibri" panose="020F0502020204030204" pitchFamily="34" charset="0"/>
              </a:rPr>
              <a:t>for JGI v2.0 G. </a:t>
            </a:r>
            <a:r>
              <a:rPr lang="en-US" sz="2800" i="1" dirty="0" err="1">
                <a:latin typeface="Calibri" panose="020F0502020204030204" pitchFamily="34" charset="0"/>
              </a:rPr>
              <a:t>raimondii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(D5) </a:t>
            </a:r>
            <a:r>
              <a:rPr lang="en-US" sz="2800" dirty="0">
                <a:latin typeface="Calibri" panose="020F0502020204030204" pitchFamily="34" charset="0"/>
              </a:rPr>
              <a:t>genome </a:t>
            </a:r>
            <a:r>
              <a:rPr lang="en-US" sz="2800" dirty="0" smtClean="0">
                <a:latin typeface="Calibri" panose="020F0502020204030204" pitchFamily="34" charset="0"/>
              </a:rPr>
              <a:t>assembly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</a:rPr>
              <a:t>CottonCyc</a:t>
            </a:r>
            <a:r>
              <a:rPr lang="en-US" sz="2800" dirty="0" smtClean="0">
                <a:latin typeface="Calibri" panose="020F0502020204030204" pitchFamily="34" charset="0"/>
              </a:rPr>
              <a:t> JGI-D5 summary: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05670"/>
              </p:ext>
            </p:extLst>
          </p:nvPr>
        </p:nvGraphicFramePr>
        <p:xfrm>
          <a:off x="961900" y="3109350"/>
          <a:ext cx="6324600" cy="3200400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Pathways: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Enzymatic Reactions: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2044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Transport Reactions: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Polypeptides: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77269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Enzymes: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12468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Transporters: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Compounds: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1473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/>
              <a:t>CottonCyc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1382695"/>
            <a:ext cx="9144000" cy="5457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75" y="2471056"/>
            <a:ext cx="1866900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25" y="2450275"/>
            <a:ext cx="1457325" cy="819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09" y="2462150"/>
            <a:ext cx="220980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25" y="2473469"/>
            <a:ext cx="1343025" cy="790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25" y="3091925"/>
            <a:ext cx="1123950" cy="533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87" y="2474025"/>
            <a:ext cx="1323975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85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 smtClean="0"/>
              <a:t>CottonCyc</a:t>
            </a:r>
            <a:r>
              <a:rPr lang="en-US" dirty="0" smtClean="0"/>
              <a:t> -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" y="1364675"/>
            <a:ext cx="9115932" cy="5410200"/>
          </a:xfrm>
        </p:spPr>
      </p:pic>
    </p:spTree>
    <p:extLst>
      <p:ext uri="{BB962C8B-B14F-4D97-AF65-F5344CB8AC3E}">
        <p14:creationId xmlns:p14="http://schemas.microsoft.com/office/powerpoint/2010/main" val="16916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err="1" smtClean="0"/>
              <a:t>CottonCyc</a:t>
            </a:r>
            <a:r>
              <a:rPr lang="en-US" dirty="0" smtClean="0"/>
              <a:t> – cellular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1510095"/>
            <a:ext cx="9144000" cy="5347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29" y="4076700"/>
            <a:ext cx="4181475" cy="1295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30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153400" cy="4526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100" dirty="0" smtClean="0"/>
          </a:p>
          <a:p>
            <a:r>
              <a:rPr lang="en-US" sz="4700" dirty="0" smtClean="0">
                <a:latin typeface="+mj-lt"/>
              </a:rPr>
              <a:t>Implement </a:t>
            </a:r>
            <a:r>
              <a:rPr lang="en-US" sz="4700" dirty="0" err="1" smtClean="0">
                <a:latin typeface="+mj-lt"/>
              </a:rPr>
              <a:t>GBrowse-Syn</a:t>
            </a:r>
            <a:r>
              <a:rPr lang="en-US" sz="4700" dirty="0" smtClean="0">
                <a:latin typeface="+mj-lt"/>
              </a:rPr>
              <a:t>, a </a:t>
            </a:r>
            <a:r>
              <a:rPr lang="en-US" sz="4700" dirty="0" err="1" smtClean="0">
                <a:latin typeface="+mj-lt"/>
              </a:rPr>
              <a:t>GBrowse</a:t>
            </a:r>
            <a:r>
              <a:rPr lang="en-US" sz="4700" dirty="0" smtClean="0">
                <a:latin typeface="+mj-lt"/>
              </a:rPr>
              <a:t>-based </a:t>
            </a:r>
            <a:r>
              <a:rPr lang="en-US" sz="4700" dirty="0" err="1" smtClean="0">
                <a:latin typeface="+mj-lt"/>
              </a:rPr>
              <a:t>synteny</a:t>
            </a:r>
            <a:r>
              <a:rPr lang="en-US" sz="4700" dirty="0" smtClean="0">
                <a:latin typeface="+mj-lt"/>
              </a:rPr>
              <a:t> browser.</a:t>
            </a:r>
          </a:p>
          <a:p>
            <a:endParaRPr lang="en-US" sz="4700" dirty="0" smtClean="0">
              <a:latin typeface="+mj-lt"/>
            </a:endParaRPr>
          </a:p>
          <a:p>
            <a:r>
              <a:rPr lang="en-US" sz="4700" dirty="0">
                <a:latin typeface="+mj-lt"/>
              </a:rPr>
              <a:t>Implement more tools for genome annotation and breeder communities</a:t>
            </a:r>
            <a:r>
              <a:rPr lang="en-US" sz="4700" dirty="0" smtClean="0">
                <a:latin typeface="+mj-lt"/>
              </a:rPr>
              <a:t>.</a:t>
            </a:r>
          </a:p>
          <a:p>
            <a:endParaRPr lang="en-US" sz="4700" dirty="0" smtClean="0">
              <a:latin typeface="+mj-lt"/>
            </a:endParaRPr>
          </a:p>
          <a:p>
            <a:r>
              <a:rPr lang="it-IT" sz="4700" dirty="0">
                <a:latin typeface="+mj-lt"/>
              </a:rPr>
              <a:t>G</a:t>
            </a:r>
            <a:r>
              <a:rPr lang="it-IT" sz="4700" dirty="0" smtClean="0">
                <a:latin typeface="+mj-lt"/>
              </a:rPr>
              <a:t>ermplasm </a:t>
            </a:r>
            <a:r>
              <a:rPr lang="it-IT" sz="4700" dirty="0">
                <a:latin typeface="+mj-lt"/>
              </a:rPr>
              <a:t>evaluation data from </a:t>
            </a:r>
            <a:r>
              <a:rPr lang="en-US" sz="4700" dirty="0">
                <a:latin typeface="+mj-lt"/>
              </a:rPr>
              <a:t>ARS College Station, </a:t>
            </a:r>
            <a:r>
              <a:rPr lang="en-US" sz="4700" dirty="0" smtClean="0">
                <a:latin typeface="+mj-lt"/>
              </a:rPr>
              <a:t>TX</a:t>
            </a:r>
            <a:br>
              <a:rPr lang="en-US" sz="4700" dirty="0" smtClean="0">
                <a:latin typeface="+mj-lt"/>
              </a:rPr>
            </a:br>
            <a:endParaRPr lang="en-US" sz="4700" dirty="0" smtClean="0">
              <a:latin typeface="+mj-lt"/>
            </a:endParaRPr>
          </a:p>
          <a:p>
            <a:r>
              <a:rPr lang="en-US" sz="4700" dirty="0">
                <a:latin typeface="+mj-lt"/>
              </a:rPr>
              <a:t> </a:t>
            </a:r>
            <a:r>
              <a:rPr lang="en-US" sz="4700" dirty="0" smtClean="0">
                <a:latin typeface="+mj-lt"/>
              </a:rPr>
              <a:t>Add US National Variety Trials data and make fully </a:t>
            </a:r>
            <a:br>
              <a:rPr lang="en-US" sz="4700" dirty="0" smtClean="0">
                <a:latin typeface="+mj-lt"/>
              </a:rPr>
            </a:br>
            <a:r>
              <a:rPr lang="en-US" sz="4700" dirty="0" smtClean="0">
                <a:latin typeface="+mj-lt"/>
              </a:rPr>
              <a:t> searchable</a:t>
            </a:r>
          </a:p>
          <a:p>
            <a:endParaRPr lang="en-US" sz="47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More QTL and QTL mapping data</a:t>
            </a:r>
          </a:p>
          <a:p>
            <a:endParaRPr lang="en-US" sz="4700" dirty="0"/>
          </a:p>
          <a:p>
            <a:endParaRPr lang="it-IT" sz="4700" dirty="0"/>
          </a:p>
          <a:p>
            <a:pPr marL="0" indent="0">
              <a:buNone/>
            </a:pPr>
            <a:endParaRPr lang="en-US" sz="4700" dirty="0"/>
          </a:p>
          <a:p>
            <a:endParaRPr lang="en-US" sz="4700" dirty="0"/>
          </a:p>
          <a:p>
            <a:endParaRPr lang="en-US" sz="4700" dirty="0" smtClean="0"/>
          </a:p>
        </p:txBody>
      </p:sp>
    </p:spTree>
    <p:extLst>
      <p:ext uri="{BB962C8B-B14F-4D97-AF65-F5344CB8AC3E}">
        <p14:creationId xmlns:p14="http://schemas.microsoft.com/office/powerpoint/2010/main" val="42719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Industry Funding</a:t>
            </a:r>
          </a:p>
          <a:p>
            <a:pPr lvl="1"/>
            <a:r>
              <a:rPr lang="en-US" dirty="0" smtClean="0">
                <a:latin typeface="+mj-lt"/>
              </a:rPr>
              <a:t>Cotton Incorporated, Bayer </a:t>
            </a:r>
            <a:r>
              <a:rPr lang="en-US" dirty="0" err="1" smtClean="0">
                <a:latin typeface="+mj-lt"/>
              </a:rPr>
              <a:t>CropScience</a:t>
            </a:r>
            <a:r>
              <a:rPr lang="en-US" dirty="0" smtClean="0">
                <a:latin typeface="+mj-lt"/>
              </a:rPr>
              <a:t>, Dow/</a:t>
            </a:r>
            <a:r>
              <a:rPr lang="en-US" dirty="0" err="1" smtClean="0">
                <a:latin typeface="+mj-lt"/>
              </a:rPr>
              <a:t>Phytogen</a:t>
            </a:r>
            <a:r>
              <a:rPr lang="en-US" dirty="0" smtClean="0">
                <a:latin typeface="+mj-lt"/>
              </a:rPr>
              <a:t>, Monsanto,  Association of Agricultural Experiment Station Directors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Government Funding</a:t>
            </a:r>
          </a:p>
          <a:p>
            <a:pPr lvl="1"/>
            <a:r>
              <a:rPr lang="en-US" dirty="0" smtClean="0">
                <a:latin typeface="+mj-lt"/>
              </a:rPr>
              <a:t>USDA ARS</a:t>
            </a:r>
          </a:p>
          <a:p>
            <a:pPr lvl="1"/>
            <a:r>
              <a:rPr lang="en-US" dirty="0" smtClean="0">
                <a:latin typeface="+mj-lt"/>
              </a:rPr>
              <a:t>USDA NIFA AFRI and SCRI programs (funding </a:t>
            </a:r>
            <a:r>
              <a:rPr lang="en-US" dirty="0" err="1" smtClean="0">
                <a:latin typeface="+mj-lt"/>
              </a:rPr>
              <a:t>Mainlab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and </a:t>
            </a:r>
            <a:r>
              <a:rPr lang="en-US" dirty="0" err="1" smtClean="0">
                <a:latin typeface="+mj-lt"/>
              </a:rPr>
              <a:t>GenSAS</a:t>
            </a:r>
            <a:r>
              <a:rPr lang="en-US" dirty="0" smtClean="0">
                <a:latin typeface="+mj-lt"/>
              </a:rPr>
              <a:t> Development)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University Support</a:t>
            </a:r>
          </a:p>
          <a:p>
            <a:pPr lvl="1"/>
            <a:r>
              <a:rPr lang="en-US" dirty="0" smtClean="0">
                <a:latin typeface="+mj-lt"/>
              </a:rPr>
              <a:t>Washington State University, Texas A&amp;M, Clemson University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Community of Cotton Researchers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3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993880"/>
            <a:ext cx="7696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 for your attention</a:t>
            </a:r>
            <a:br>
              <a:rPr lang="en-US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0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About </a:t>
            </a:r>
            <a:r>
              <a:rPr lang="en-US" sz="4400" b="1" dirty="0" err="1" smtClean="0"/>
              <a:t>CottonGen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open-source, user-friendly, Tripal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Consolidates  and expands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include transcriptome, genome sequence and breeding data, and data mining tools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87395" y="3768430"/>
            <a:ext cx="4267200" cy="2743200"/>
          </a:xfrm>
          <a:prstGeom prst="irregularSeal2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CottonGen’s</a:t>
            </a:r>
            <a:r>
              <a:rPr lang="en-US" sz="4400" dirty="0" smtClean="0"/>
              <a:t> </a:t>
            </a:r>
            <a:r>
              <a:rPr lang="en-US" sz="4400" dirty="0"/>
              <a:t>1</a:t>
            </a:r>
            <a:r>
              <a:rPr lang="en-US" sz="4400" dirty="0" smtClean="0"/>
              <a:t>st Year Progress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85933"/>
              </p:ext>
            </p:extLst>
          </p:nvPr>
        </p:nvGraphicFramePr>
        <p:xfrm>
          <a:off x="457200" y="126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24" y="5585219"/>
            <a:ext cx="16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CottonDB</a:t>
            </a:r>
            <a:r>
              <a:rPr lang="en-US" sz="1600" dirty="0" smtClean="0"/>
              <a:t> on WSU servers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733" y="4755755"/>
            <a:ext cx="107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cs typeface="Calibri" pitchFamily="34" charset="0"/>
              </a:rPr>
              <a:t>Tripal</a:t>
            </a:r>
            <a:r>
              <a:rPr lang="en-US" sz="1600" dirty="0" smtClean="0">
                <a:cs typeface="Calibri" pitchFamily="34" charset="0"/>
              </a:rPr>
              <a:t>  instance created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0796" y="4161604"/>
            <a:ext cx="99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Develop ICGI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17108" y="3693735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CottonDB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data in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Chado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74130" y="3367030"/>
            <a:ext cx="723900" cy="59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Add Tools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06285" y="3081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Web page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6630069" y="2099250"/>
            <a:ext cx="539374" cy="539374"/>
          </a:xfrm>
          <a:prstGeom prst="ellipse">
            <a:avLst/>
          </a:prstGeom>
          <a:solidFill>
            <a:srgbClr val="003B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588504" y="2901012"/>
            <a:ext cx="9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Queries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4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29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err="1" smtClean="0">
                <a:solidFill>
                  <a:srgbClr val="FFFFCC"/>
                </a:solidFill>
              </a:rPr>
              <a:t>CottonGen’s</a:t>
            </a:r>
            <a:r>
              <a:rPr lang="en-US" sz="4400" dirty="0" smtClean="0">
                <a:solidFill>
                  <a:srgbClr val="FFFFCC"/>
                </a:solidFill>
              </a:rPr>
              <a:t> </a:t>
            </a:r>
            <a:r>
              <a:rPr lang="en-US" sz="4400" dirty="0">
                <a:solidFill>
                  <a:srgbClr val="FFFFCC"/>
                </a:solidFill>
              </a:rPr>
              <a:t>2</a:t>
            </a:r>
            <a:r>
              <a:rPr lang="en-US" sz="4400" dirty="0" smtClean="0">
                <a:solidFill>
                  <a:srgbClr val="FFFFCC"/>
                </a:solidFill>
              </a:rPr>
              <a:t>nd Year</a:t>
            </a:r>
          </a:p>
          <a:p>
            <a:pPr algn="ctr"/>
            <a:r>
              <a:rPr lang="en-US" sz="4400" dirty="0" smtClean="0">
                <a:solidFill>
                  <a:srgbClr val="FFFFCC"/>
                </a:solidFill>
              </a:rPr>
              <a:t>New Features and New Data</a:t>
            </a:r>
            <a:endParaRPr lang="en-US" sz="4400" dirty="0">
              <a:solidFill>
                <a:srgbClr val="FFFFCC"/>
              </a:solidFill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45907"/>
              </p:ext>
            </p:extLst>
          </p:nvPr>
        </p:nvGraphicFramePr>
        <p:xfrm>
          <a:off x="495300" y="1239915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445204"/>
            <a:ext cx="1463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cs typeface="Calibri" pitchFamily="34" charset="0"/>
              </a:rPr>
              <a:t>D5 genome assemblies &amp; annotations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0094" y="3864579"/>
            <a:ext cx="13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Trait, QTL, Publication searches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0822" y="3432786"/>
            <a:ext cx="141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Data download, submission, FAQ,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Tutorials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881201"/>
            <a:ext cx="114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ARS digital images</a:t>
            </a:r>
            <a:endParaRPr lang="en-US" sz="1600" dirty="0"/>
          </a:p>
        </p:txBody>
      </p:sp>
      <p:sp>
        <p:nvSpPr>
          <p:cNvPr id="11" name="Explosion 2 10"/>
          <p:cNvSpPr/>
          <p:nvPr/>
        </p:nvSpPr>
        <p:spPr>
          <a:xfrm>
            <a:off x="4805391" y="3970975"/>
            <a:ext cx="4160301" cy="2449646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0" rIns="0" bIns="91440" rtlCol="0" anchor="ctr">
            <a:noAutofit/>
          </a:bodyPr>
          <a:lstStyle/>
          <a:p>
            <a:pPr algn="ctr"/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published in </a:t>
            </a:r>
            <a:r>
              <a:rPr lang="en-US" sz="19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Acids Res.</a:t>
            </a:r>
          </a:p>
        </p:txBody>
      </p:sp>
      <p:sp>
        <p:nvSpPr>
          <p:cNvPr id="12" name="Oval 11"/>
          <p:cNvSpPr/>
          <p:nvPr/>
        </p:nvSpPr>
        <p:spPr>
          <a:xfrm>
            <a:off x="820856" y="5110343"/>
            <a:ext cx="78516" cy="785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524000" y="46554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ICGI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lection system &amp;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39682" y="2991530"/>
            <a:ext cx="1414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China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UZ germplasm evaluations</a:t>
            </a:r>
            <a:endParaRPr lang="en-US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4627083" y="2646947"/>
            <a:ext cx="356616" cy="3566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805390" y="3186235"/>
            <a:ext cx="129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New SSR and SNP markers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0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2381" y="1524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err="1" smtClean="0">
                <a:solidFill>
                  <a:srgbClr val="FFCCFF"/>
                </a:solidFill>
              </a:rPr>
              <a:t>CottonGen’s</a:t>
            </a:r>
            <a:r>
              <a:rPr lang="en-US" sz="4400" dirty="0" smtClean="0">
                <a:solidFill>
                  <a:srgbClr val="FFCCFF"/>
                </a:solidFill>
              </a:rPr>
              <a:t> </a:t>
            </a:r>
            <a:r>
              <a:rPr lang="en-US" sz="4400" dirty="0">
                <a:solidFill>
                  <a:srgbClr val="FFCCFF"/>
                </a:solidFill>
              </a:rPr>
              <a:t>3</a:t>
            </a:r>
            <a:r>
              <a:rPr lang="en-US" sz="4400" dirty="0" smtClean="0">
                <a:solidFill>
                  <a:srgbClr val="FFCCFF"/>
                </a:solidFill>
              </a:rPr>
              <a:t>rd Year …</a:t>
            </a:r>
          </a:p>
          <a:p>
            <a:pPr algn="ctr"/>
            <a:r>
              <a:rPr lang="en-US" sz="3200" dirty="0" smtClean="0">
                <a:solidFill>
                  <a:srgbClr val="FFCCFF"/>
                </a:solidFill>
              </a:rPr>
              <a:t>New Tools and WGS data</a:t>
            </a: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318855"/>
              </p:ext>
            </p:extLst>
          </p:nvPr>
        </p:nvGraphicFramePr>
        <p:xfrm>
          <a:off x="495300" y="1239915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8992" y="4133906"/>
            <a:ext cx="13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CottonCyc</a:t>
            </a:r>
            <a:endParaRPr lang="en-US" sz="1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JGI-D5</a:t>
            </a:r>
          </a:p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</a:t>
            </a: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149" y="3305213"/>
            <a:ext cx="14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JBrowse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4805391" y="3970975"/>
            <a:ext cx="4160301" cy="2449646"/>
          </a:xfrm>
          <a:prstGeom prst="irregularSeal2">
            <a:avLst/>
          </a:prstGeom>
          <a:solidFill>
            <a:srgbClr val="FFCC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0" rIns="0" bIns="91440" rtlCol="0" anchor="ctr">
            <a:noAutofit/>
          </a:bodyPr>
          <a:lstStyle/>
          <a:p>
            <a:pPr algn="ctr"/>
            <a:r>
              <a:rPr lang="en-US" sz="19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into the Whole Genome </a:t>
            </a:r>
            <a:r>
              <a:rPr lang="en-US" sz="19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9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endParaRPr lang="en-US" sz="1900" b="1" i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9530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SSR marker redundancy &amp; sequence </a:t>
            </a:r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clearification</a:t>
            </a: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4476" y="3044478"/>
            <a:ext cx="13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WGS &amp;</a:t>
            </a:r>
          </a:p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GMAP data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28873" y="2728134"/>
            <a:ext cx="356616" cy="356616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3356140" y="3595297"/>
            <a:ext cx="1290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50k new SSRs and 150k new SNPs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646" y="289271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Imple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men</a:t>
            </a:r>
            <a:r>
              <a:rPr lang="en-US" sz="1600" dirty="0" smtClean="0">
                <a:solidFill>
                  <a:srgbClr val="FFFF00"/>
                </a:solidFill>
              </a:rPr>
              <a:t>t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genome </a:t>
            </a:r>
            <a:r>
              <a:rPr lang="en-US" sz="1600" dirty="0" err="1" smtClean="0">
                <a:solidFill>
                  <a:srgbClr val="FFFF00"/>
                </a:solidFill>
              </a:rPr>
              <a:t>synteny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browser</a:t>
            </a:r>
            <a:endParaRPr lang="en-US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8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834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Major Content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Over 265k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genetic markers consisting of 3,541 RFLPs, 78,340 SSRs, 183,035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SNPs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15,117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records including 97 populations and 15,020 individual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entries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+mj-lt"/>
              </a:rPr>
              <a:t>Over 108k </a:t>
            </a:r>
            <a:r>
              <a:rPr lang="en-US" sz="2800" dirty="0">
                <a:latin typeface="+mj-lt"/>
              </a:rPr>
              <a:t>trait </a:t>
            </a:r>
            <a:r>
              <a:rPr lang="en-US" sz="2800" dirty="0" smtClean="0">
                <a:latin typeface="+mj-lt"/>
              </a:rPr>
              <a:t>and QTL scores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12,269 </a:t>
            </a:r>
            <a:r>
              <a:rPr lang="en-US" sz="2800" dirty="0">
                <a:latin typeface="+mj-lt"/>
              </a:rPr>
              <a:t>digital images of 2,016 </a:t>
            </a:r>
            <a:r>
              <a:rPr lang="en-US" sz="2800" dirty="0" err="1">
                <a:latin typeface="+mj-lt"/>
              </a:rPr>
              <a:t>germplasm</a:t>
            </a:r>
            <a:r>
              <a:rPr lang="en-US" sz="2800" dirty="0">
                <a:latin typeface="+mj-lt"/>
              </a:rPr>
              <a:t>, from </a:t>
            </a:r>
            <a:r>
              <a:rPr lang="en-US" sz="2800" dirty="0" smtClean="0">
                <a:latin typeface="+mj-lt"/>
              </a:rPr>
              <a:t>USDA-ARS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834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Major Content </a:t>
            </a:r>
            <a:r>
              <a:rPr lang="en-US" sz="4400" i="1" dirty="0" smtClean="0"/>
              <a:t>(cont.)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245k of Genes 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Unigenes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G.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raimondii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genome (BGI and JGI), and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G.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arboreum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genome (BGI)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Metabolic Pathways built by JGI-D5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annotation v2.1 data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15,155 references from journal articles, conference proceedings, patents, book chapters, and theses.</a:t>
            </a: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834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Major Tools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CMap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Comparison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various maps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+mj-lt"/>
              </a:rPr>
              <a:t>GBrowse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Generic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Genome Browser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JBrowse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Java 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genome browser.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Very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fast and scales well to large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datasets such as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RNASeq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GBS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 err="1" smtClean="0">
                <a:latin typeface="+mj-lt"/>
                <a:cs typeface="Calibri" pitchFamily="34" charset="0"/>
              </a:rPr>
              <a:t>CottonCyc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- Metabolic Pathways 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Cotton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 smtClean="0">
                <a:latin typeface="+mj-lt"/>
                <a:cs typeface="Calibri" pitchFamily="34" charset="0"/>
              </a:rPr>
              <a:t>BLAST </a:t>
            </a:r>
            <a:r>
              <a:rPr lang="en-US" sz="2800" dirty="0">
                <a:latin typeface="+mj-lt"/>
                <a:cs typeface="Calibri" pitchFamily="34" charset="0"/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Basic Local Alignment Search Tool</a:t>
            </a:r>
          </a:p>
          <a:p>
            <a:pPr marL="0" indent="0">
              <a:buNone/>
            </a:pP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24950" cy="5734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64120"/>
            <a:ext cx="8229600" cy="8382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http://www.cottongen.org/</a:t>
            </a:r>
          </a:p>
        </p:txBody>
      </p:sp>
      <p:pic>
        <p:nvPicPr>
          <p:cNvPr id="6" name="Picture 5" descr="home_gene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39" y="2135825"/>
            <a:ext cx="1285875" cy="3067050"/>
          </a:xfrm>
          <a:prstGeom prst="rect">
            <a:avLst/>
          </a:prstGeom>
        </p:spPr>
      </p:pic>
      <p:pic>
        <p:nvPicPr>
          <p:cNvPr id="7" name="Picture 6" descr="home_he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256" y="2123950"/>
            <a:ext cx="1685925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5" y="2100200"/>
            <a:ext cx="1524000" cy="322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47" y="2097910"/>
            <a:ext cx="151447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48" y="2123950"/>
            <a:ext cx="1564688" cy="176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99" y="2123950"/>
            <a:ext cx="1514475" cy="1895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82" y="2117233"/>
            <a:ext cx="15144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6670</TotalTime>
  <Words>455</Words>
  <Application>Microsoft Office PowerPoint</Application>
  <PresentationFormat>On-screen Show (4:3)</PresentationFormat>
  <Paragraphs>126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PowerPoint Presentation</vt:lpstr>
      <vt:lpstr>About CottonGen</vt:lpstr>
      <vt:lpstr>CottonGen’s 1st Year Progress</vt:lpstr>
      <vt:lpstr>PowerPoint Presentation</vt:lpstr>
      <vt:lpstr>PowerPoint Presentation</vt:lpstr>
      <vt:lpstr>Major Content</vt:lpstr>
      <vt:lpstr>Major Content (cont.)</vt:lpstr>
      <vt:lpstr>Major Tools</vt:lpstr>
      <vt:lpstr>PowerPoint Presentation</vt:lpstr>
      <vt:lpstr>CottonGen JBrowse</vt:lpstr>
      <vt:lpstr>CottonCyc Current</vt:lpstr>
      <vt:lpstr>CottonCyc</vt:lpstr>
      <vt:lpstr>CottonCyc - Pathway</vt:lpstr>
      <vt:lpstr>CottonCyc – cellular overview</vt:lpstr>
      <vt:lpstr>Future Work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Jing</cp:lastModifiedBy>
  <cp:revision>580</cp:revision>
  <dcterms:created xsi:type="dcterms:W3CDTF">2011-12-22T16:19:02Z</dcterms:created>
  <dcterms:modified xsi:type="dcterms:W3CDTF">2014-09-25T06:44:27Z</dcterms:modified>
</cp:coreProperties>
</file>