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32918400" cy="38404800"/>
  <p:notesSz cx="6665913" cy="98663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4A"/>
    <a:srgbClr val="004E4C"/>
    <a:srgbClr val="990033"/>
    <a:srgbClr val="FFCCCC"/>
    <a:srgbClr val="CCCCFF"/>
    <a:srgbClr val="CC99FF"/>
    <a:srgbClr val="FFCC66"/>
    <a:srgbClr val="FFCC00"/>
    <a:srgbClr val="FFFF99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6" autoAdjust="0"/>
    <p:restoredTop sz="95652" autoAdjust="0"/>
  </p:normalViewPr>
  <p:slideViewPr>
    <p:cSldViewPr>
      <p:cViewPr>
        <p:scale>
          <a:sx n="32" d="100"/>
          <a:sy n="32" d="100"/>
        </p:scale>
        <p:origin x="-672" y="3192"/>
      </p:cViewPr>
      <p:guideLst>
        <p:guide orient="horz" pos="13360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44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5713" y="0"/>
            <a:ext cx="28844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0375"/>
            <a:ext cx="28844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5713" y="9350375"/>
            <a:ext cx="28844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fld id="{5F009A59-CCE1-474E-B215-BE1BEC5F8FD5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44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8844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57363" y="754063"/>
            <a:ext cx="31654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75188"/>
            <a:ext cx="4856162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0375"/>
            <a:ext cx="28844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350375"/>
            <a:ext cx="28844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fld id="{47D1E954-999B-477B-9009-9BC031B64BA0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726" y="12104113"/>
            <a:ext cx="27865388" cy="1169551"/>
          </a:xfrm>
        </p:spPr>
        <p:txBody>
          <a:bodyPr/>
          <a:lstStyle>
            <a:lvl1pPr>
              <a:defRPr sz="7600"/>
            </a:lvl1pPr>
          </a:lstStyle>
          <a:p>
            <a:r>
              <a:rPr lang="de-DE"/>
              <a:t>Klicken Sie, um das Format des Titel-Masters zu bearbeiten.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54563" y="19375440"/>
            <a:ext cx="23042562" cy="9807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100"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  <p:pic>
        <p:nvPicPr>
          <p:cNvPr id="7180" name="Picture 12" descr="iccolrl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4384675"/>
            <a:ext cx="31084838" cy="160338"/>
          </a:xfrm>
          <a:prstGeom prst="rect">
            <a:avLst/>
          </a:prstGeom>
          <a:noFill/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65175" y="36868101"/>
            <a:ext cx="32709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3589338"/>
            <a:fld id="{1287BAAF-FB82-482B-AB62-7D6C236147C6}" type="datetime1">
              <a:rPr lang="de-DE" sz="2100" b="0"/>
              <a:pPr algn="l" defTabSz="3589338"/>
              <a:t>08.01.2012</a:t>
            </a:fld>
            <a:r>
              <a:rPr lang="de-DE" sz="2100" b="0"/>
              <a:t> /   DATEINAME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765176" y="36277550"/>
            <a:ext cx="30889576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87" name="Picture 19" descr="Logo BPS Gm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9" y="458790"/>
            <a:ext cx="707072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0751210" y="1374776"/>
            <a:ext cx="10750143" cy="111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288" tIns="32644" rIns="65288" bIns="32644">
            <a:spAutoFit/>
          </a:bodyPr>
          <a:lstStyle/>
          <a:p>
            <a:pPr defTabSz="652463">
              <a:spcBef>
                <a:spcPct val="50000"/>
              </a:spcBef>
            </a:pPr>
            <a:r>
              <a:rPr lang="de-DE" sz="6800" b="0"/>
              <a:t>BASF Plant Science GmbH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9" y="8961440"/>
            <a:ext cx="29625925" cy="253444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537688" y="2795590"/>
            <a:ext cx="861774" cy="31510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2795590"/>
            <a:ext cx="23140988" cy="315102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2795590"/>
            <a:ext cx="31056263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46239" y="8961440"/>
            <a:ext cx="29625925" cy="25344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9" y="8961440"/>
            <a:ext cx="29625925" cy="25344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4679276"/>
            <a:ext cx="27981275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6278225"/>
            <a:ext cx="27981275" cy="8401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8961440"/>
            <a:ext cx="14736762" cy="253444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8961440"/>
            <a:ext cx="14736763" cy="253444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4307801"/>
            <a:ext cx="29625925" cy="8617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8596315"/>
            <a:ext cx="14544676" cy="3582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2179302"/>
            <a:ext cx="14544676" cy="22126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8596315"/>
            <a:ext cx="14549438" cy="3582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2179302"/>
            <a:ext cx="14549438" cy="22126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7728149"/>
            <a:ext cx="10829926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528763"/>
            <a:ext cx="18402300" cy="327771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9" y="8035925"/>
            <a:ext cx="10829926" cy="2626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29749949"/>
            <a:ext cx="19751675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432177"/>
            <a:ext cx="19751675" cy="2304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0057727"/>
            <a:ext cx="19751675" cy="450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1" y="2795590"/>
            <a:ext cx="310562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65176" y="2189163"/>
            <a:ext cx="15695614" cy="16621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3589338"/>
            <a:endParaRPr lang="de-DE" sz="5100" b="0"/>
          </a:p>
          <a:p>
            <a:pPr algn="l" defTabSz="3589338"/>
            <a:endParaRPr lang="de-DE" sz="5800" b="0"/>
          </a:p>
        </p:txBody>
      </p:sp>
      <p:pic>
        <p:nvPicPr>
          <p:cNvPr id="1044" name="Picture 20" descr="iccolrln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5175" y="4241800"/>
            <a:ext cx="31084838" cy="160338"/>
          </a:xfrm>
          <a:prstGeom prst="rect">
            <a:avLst/>
          </a:prstGeom>
          <a:noFill/>
        </p:spPr>
      </p:pic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914401" y="7164390"/>
            <a:ext cx="30968950" cy="30151387"/>
          </a:xfrm>
          <a:prstGeom prst="foldedCorner">
            <a:avLst>
              <a:gd name="adj" fmla="val 9509"/>
            </a:avLst>
          </a:prstGeom>
          <a:noFill/>
          <a:ln w="3175">
            <a:solidFill>
              <a:srgbClr val="99CC00"/>
            </a:solidFill>
            <a:round/>
            <a:headEnd/>
            <a:tailEnd/>
          </a:ln>
          <a:effectLst/>
        </p:spPr>
        <p:txBody>
          <a:bodyPr lIns="65288" tIns="32644" rIns="65288" bIns="32644"/>
          <a:lstStyle/>
          <a:p>
            <a:pPr defTabSz="652463"/>
            <a:endParaRPr lang="en-CA" sz="4700" b="0"/>
          </a:p>
        </p:txBody>
      </p:sp>
      <p:pic>
        <p:nvPicPr>
          <p:cNvPr id="1082" name="Picture 58" descr="Logo BP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364" y="342902"/>
            <a:ext cx="4752975" cy="2100263"/>
          </a:xfrm>
          <a:prstGeom prst="rect">
            <a:avLst/>
          </a:prstGeom>
          <a:noFill/>
        </p:spPr>
      </p:pic>
      <p:graphicFrame>
        <p:nvGraphicFramePr>
          <p:cNvPr id="1083" name="Object 59"/>
          <p:cNvGraphicFramePr>
            <a:graphicFrameLocks noChangeAspect="1"/>
          </p:cNvGraphicFramePr>
          <p:nvPr/>
        </p:nvGraphicFramePr>
        <p:xfrm>
          <a:off x="29810076" y="36676013"/>
          <a:ext cx="2803525" cy="811212"/>
        </p:xfrm>
        <a:graphic>
          <a:graphicData uri="http://schemas.openxmlformats.org/presentationml/2006/ole">
            <p:oleObj spid="_x0000_s1083" name="Dokument" r:id="rId17" imgW="826920" imgH="257040" progId="Word.Document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589338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3589338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2pPr>
      <a:lvl3pPr algn="ctr" defTabSz="3589338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3pPr>
      <a:lvl4pPr algn="ctr" defTabSz="3589338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4pPr>
      <a:lvl5pPr algn="ctr" defTabSz="3589338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5pPr>
      <a:lvl6pPr marL="457200" algn="ctr" defTabSz="3589338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6pPr>
      <a:lvl7pPr marL="914400" algn="ctr" defTabSz="3589338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7pPr>
      <a:lvl8pPr marL="1371600" algn="ctr" defTabSz="3589338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8pPr>
      <a:lvl9pPr marL="1828800" algn="ctr" defTabSz="3589338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9pPr>
    </p:titleStyle>
    <p:bodyStyle>
      <a:lvl1pPr algn="just" defTabSz="3589338" rtl="0" eaLnBrk="0" fontAlgn="base" hangingPunct="0">
        <a:spcBef>
          <a:spcPct val="15000"/>
        </a:spcBef>
        <a:spcAft>
          <a:spcPct val="0"/>
        </a:spcAft>
        <a:buFont typeface="Wingdings" pitchFamily="2" charset="2"/>
        <a:defRPr sz="7900">
          <a:solidFill>
            <a:schemeClr val="tx1"/>
          </a:solidFill>
          <a:latin typeface="+mn-lt"/>
          <a:ea typeface="+mn-ea"/>
          <a:cs typeface="+mn-cs"/>
        </a:defRPr>
      </a:lvl1pPr>
      <a:lvl2pPr marL="3690938" indent="-1508125" algn="just" defTabSz="3589338" rtl="0" eaLnBrk="0" fontAlgn="base" hangingPunct="0">
        <a:spcBef>
          <a:spcPct val="15000"/>
        </a:spcBef>
        <a:spcAft>
          <a:spcPct val="0"/>
        </a:spcAft>
        <a:buSzPct val="80000"/>
        <a:buFont typeface="Monotype Sorts" pitchFamily="2" charset="2"/>
        <a:defRPr sz="7200">
          <a:solidFill>
            <a:schemeClr val="tx1"/>
          </a:solidFill>
          <a:latin typeface="+mn-lt"/>
        </a:defRPr>
      </a:lvl2pPr>
      <a:lvl3pPr marL="5903913" indent="-1509713" algn="just" defTabSz="3589338" rtl="0" eaLnBrk="0" fontAlgn="base" hangingPunct="0">
        <a:spcBef>
          <a:spcPct val="15000"/>
        </a:spcBef>
        <a:spcAft>
          <a:spcPct val="0"/>
        </a:spcAft>
        <a:buSzPct val="85000"/>
        <a:defRPr sz="7200">
          <a:solidFill>
            <a:schemeClr val="tx1"/>
          </a:solidFill>
          <a:latin typeface="+mn-lt"/>
        </a:defRPr>
      </a:lvl3pPr>
      <a:lvl4pPr marL="8102600" indent="-1497013" algn="just" defTabSz="3589338" rtl="0" eaLnBrk="0" fontAlgn="base" hangingPunct="0">
        <a:spcBef>
          <a:spcPct val="15000"/>
        </a:spcBef>
        <a:spcAft>
          <a:spcPct val="0"/>
        </a:spcAft>
        <a:buFont typeface="Wingdings" pitchFamily="2" charset="2"/>
        <a:defRPr sz="7200">
          <a:solidFill>
            <a:schemeClr val="tx1"/>
          </a:solidFill>
          <a:latin typeface="+mn-lt"/>
        </a:defRPr>
      </a:lvl4pPr>
      <a:lvl5pPr marL="10258425" indent="-1452563" algn="just" defTabSz="3589338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5pPr>
      <a:lvl6pPr marL="10715625" indent="-1452563" algn="just" defTabSz="3589338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6pPr>
      <a:lvl7pPr marL="11172825" indent="-1452563" algn="just" defTabSz="3589338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7pPr>
      <a:lvl8pPr marL="11630025" indent="-1452563" algn="just" defTabSz="3589338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8pPr>
      <a:lvl9pPr marL="12087225" indent="-1452563" algn="just" defTabSz="3589338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png"/><Relationship Id="rId39" Type="http://schemas.openxmlformats.org/officeDocument/2006/relationships/image" Target="../media/image41.wmf"/><Relationship Id="rId3" Type="http://schemas.openxmlformats.org/officeDocument/2006/relationships/image" Target="../media/image6.jpeg"/><Relationship Id="rId21" Type="http://schemas.openxmlformats.org/officeDocument/2006/relationships/image" Target="../media/image23.png"/><Relationship Id="rId34" Type="http://schemas.openxmlformats.org/officeDocument/2006/relationships/image" Target="../media/image3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png"/><Relationship Id="rId37" Type="http://schemas.openxmlformats.org/officeDocument/2006/relationships/image" Target="../media/image39.jpeg"/><Relationship Id="rId40" Type="http://schemas.openxmlformats.org/officeDocument/2006/relationships/image" Target="../media/image42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7.jpeg"/><Relationship Id="rId9" Type="http://schemas.openxmlformats.org/officeDocument/2006/relationships/hyperlink" Target="http://gmod.org/wiki/Tripal" TargetMode="External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2" cstate="print"/>
          <a:srcRect r="27113"/>
          <a:stretch>
            <a:fillRect/>
          </a:stretch>
        </p:blipFill>
        <p:spPr bwMode="auto">
          <a:xfrm>
            <a:off x="14020801" y="24260177"/>
            <a:ext cx="6324599" cy="52292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657849" y="619038"/>
            <a:ext cx="18763150" cy="2246769"/>
          </a:xfrm>
          <a:noFill/>
        </p:spPr>
        <p:txBody>
          <a:bodyPr wrap="none"/>
          <a:lstStyle/>
          <a:p>
            <a:r>
              <a:rPr lang="en-US" sz="8000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CottonGen</a:t>
            </a:r>
            <a:r>
              <a:rPr lang="en-US" sz="6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: Developing </a:t>
            </a:r>
            <a:r>
              <a:rPr lang="en-US" sz="6600" dirty="0">
                <a:latin typeface="Calibri" pitchFamily="34" charset="0"/>
                <a:ea typeface="Tahoma" pitchFamily="34" charset="0"/>
                <a:cs typeface="Calibri" pitchFamily="34" charset="0"/>
              </a:rPr>
              <a:t>an Integrated Genomics, </a:t>
            </a:r>
            <a:r>
              <a:rPr lang="en-US" sz="6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lang="en-US" sz="6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</a:br>
            <a:r>
              <a:rPr lang="en-US" sz="6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Genetics </a:t>
            </a:r>
            <a:r>
              <a:rPr lang="en-US" sz="6600" dirty="0">
                <a:latin typeface="Calibri" pitchFamily="34" charset="0"/>
                <a:ea typeface="Tahoma" pitchFamily="34" charset="0"/>
                <a:cs typeface="Calibri" pitchFamily="34" charset="0"/>
              </a:rPr>
              <a:t>and Breeding Database for Cotton Research </a:t>
            </a:r>
            <a:endParaRPr lang="en-US" altLang="zh-CN" sz="6600" dirty="0">
              <a:solidFill>
                <a:srgbClr val="036D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168965" name="AutoShape 1029"/>
          <p:cNvSpPr>
            <a:spLocks noChangeArrowheads="1"/>
          </p:cNvSpPr>
          <p:nvPr/>
        </p:nvSpPr>
        <p:spPr bwMode="auto">
          <a:xfrm>
            <a:off x="1463675" y="4648201"/>
            <a:ext cx="29687838" cy="1312863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lIns="358940" tIns="179470" rIns="358940" bIns="179470"/>
          <a:lstStyle/>
          <a:p>
            <a:pPr defTabSz="3590925">
              <a:lnSpc>
                <a:spcPct val="120000"/>
              </a:lnSpc>
            </a:pPr>
            <a:endParaRPr lang="en-GB" sz="3900"/>
          </a:p>
        </p:txBody>
      </p:sp>
      <p:sp>
        <p:nvSpPr>
          <p:cNvPr id="168970" name="Text Box 1034"/>
          <p:cNvSpPr txBox="1">
            <a:spLocks noChangeArrowheads="1"/>
          </p:cNvSpPr>
          <p:nvPr/>
        </p:nvSpPr>
        <p:spPr bwMode="auto">
          <a:xfrm>
            <a:off x="24568151" y="1374777"/>
            <a:ext cx="70532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288" tIns="32644" rIns="65288" bIns="32644"/>
          <a:lstStyle/>
          <a:p>
            <a:pPr defTabSz="652463">
              <a:spcBef>
                <a:spcPct val="50000"/>
              </a:spcBef>
            </a:pPr>
            <a:endParaRPr lang="en-GB" sz="5100"/>
          </a:p>
        </p:txBody>
      </p:sp>
      <p:sp>
        <p:nvSpPr>
          <p:cNvPr id="169049" name="Rectangle 1113"/>
          <p:cNvSpPr>
            <a:spLocks noChangeArrowheads="1"/>
          </p:cNvSpPr>
          <p:nvPr/>
        </p:nvSpPr>
        <p:spPr bwMode="auto">
          <a:xfrm>
            <a:off x="24079201" y="7451725"/>
            <a:ext cx="39020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050" name="Rectangle 1114"/>
          <p:cNvSpPr>
            <a:spLocks noChangeArrowheads="1"/>
          </p:cNvSpPr>
          <p:nvPr/>
        </p:nvSpPr>
        <p:spPr bwMode="auto">
          <a:xfrm>
            <a:off x="23409276" y="7278690"/>
            <a:ext cx="2438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288" tIns="32644" rIns="65288" bIns="32644" anchor="ctr"/>
          <a:lstStyle/>
          <a:p>
            <a:pPr defTabSz="652463"/>
            <a:endParaRPr lang="en-US" sz="2900" b="0"/>
          </a:p>
        </p:txBody>
      </p:sp>
      <p:sp>
        <p:nvSpPr>
          <p:cNvPr id="169106" name="Rectangle 1170"/>
          <p:cNvSpPr>
            <a:spLocks noChangeArrowheads="1"/>
          </p:cNvSpPr>
          <p:nvPr/>
        </p:nvSpPr>
        <p:spPr bwMode="auto">
          <a:xfrm>
            <a:off x="29794199" y="36652200"/>
            <a:ext cx="2976563" cy="172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9110" name="Picture 1174" descr="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562600" cy="2776538"/>
          </a:xfrm>
          <a:prstGeom prst="rect">
            <a:avLst/>
          </a:prstGeom>
          <a:noFill/>
        </p:spPr>
      </p:pic>
      <p:sp>
        <p:nvSpPr>
          <p:cNvPr id="169112" name="AutoShape 1176"/>
          <p:cNvSpPr>
            <a:spLocks noChangeArrowheads="1"/>
          </p:cNvSpPr>
          <p:nvPr/>
        </p:nvSpPr>
        <p:spPr bwMode="auto">
          <a:xfrm>
            <a:off x="1584325" y="4762502"/>
            <a:ext cx="29687838" cy="1312863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lIns="358940" tIns="179470" rIns="358940" bIns="179470"/>
          <a:lstStyle/>
          <a:p>
            <a:pPr defTabSz="3590925">
              <a:lnSpc>
                <a:spcPct val="120000"/>
              </a:lnSpc>
            </a:pPr>
            <a:endParaRPr lang="en-GB" sz="3900"/>
          </a:p>
        </p:txBody>
      </p:sp>
      <p:sp>
        <p:nvSpPr>
          <p:cNvPr id="169114" name="Text Box 1178"/>
          <p:cNvSpPr txBox="1">
            <a:spLocks noChangeArrowheads="1"/>
          </p:cNvSpPr>
          <p:nvPr/>
        </p:nvSpPr>
        <p:spPr bwMode="auto">
          <a:xfrm>
            <a:off x="806824" y="4572001"/>
            <a:ext cx="30901341" cy="147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8" tIns="32644" rIns="65288" bIns="32644">
            <a:spAutoFit/>
          </a:bodyPr>
          <a:lstStyle/>
          <a:p>
            <a:pPr marL="327025" indent="-327025" defTabSz="652463">
              <a:spcBef>
                <a:spcPct val="50000"/>
              </a:spcBef>
            </a:pPr>
            <a:r>
              <a:rPr lang="en-US" sz="3900" dirty="0"/>
              <a:t>Jing Yu</a:t>
            </a:r>
            <a:r>
              <a:rPr lang="en-US" sz="2900" b="0" baseline="30000" dirty="0"/>
              <a:t>1</a:t>
            </a:r>
            <a:r>
              <a:rPr lang="en-US" sz="3900" dirty="0"/>
              <a:t>, </a:t>
            </a:r>
            <a:r>
              <a:rPr lang="en-US" sz="3900" dirty="0" err="1" smtClean="0"/>
              <a:t>Sook</a:t>
            </a:r>
            <a:r>
              <a:rPr lang="en-US" sz="3900" dirty="0" smtClean="0"/>
              <a:t> Jung</a:t>
            </a:r>
            <a:r>
              <a:rPr lang="en-US" sz="2900" b="0" baseline="30000" dirty="0"/>
              <a:t>1</a:t>
            </a:r>
            <a:r>
              <a:rPr lang="en-US" sz="3900" dirty="0" smtClean="0"/>
              <a:t>, Stephen Ficklin</a:t>
            </a:r>
            <a:r>
              <a:rPr lang="en-US" sz="2900" b="0" baseline="30000" dirty="0"/>
              <a:t>1</a:t>
            </a:r>
            <a:r>
              <a:rPr lang="en-US" sz="3900" dirty="0" smtClean="0"/>
              <a:t>, Chun-</a:t>
            </a:r>
            <a:r>
              <a:rPr lang="en-US" sz="3900" dirty="0" err="1" smtClean="0"/>
              <a:t>Huai</a:t>
            </a:r>
            <a:r>
              <a:rPr lang="en-US" sz="3900" dirty="0" smtClean="0"/>
              <a:t> Cheng</a:t>
            </a:r>
            <a:r>
              <a:rPr lang="en-US" sz="2900" b="0" baseline="30000" dirty="0"/>
              <a:t>1</a:t>
            </a:r>
            <a:r>
              <a:rPr lang="en-US" sz="3900" dirty="0" smtClean="0"/>
              <a:t>, </a:t>
            </a:r>
            <a:r>
              <a:rPr lang="en-US" sz="3900" dirty="0" err="1" smtClean="0"/>
              <a:t>Taein</a:t>
            </a:r>
            <a:r>
              <a:rPr lang="en-US" sz="3900" dirty="0" smtClean="0"/>
              <a:t> Lee</a:t>
            </a:r>
            <a:r>
              <a:rPr lang="en-US" sz="2900" b="0" baseline="30000" dirty="0" smtClean="0"/>
              <a:t>1</a:t>
            </a:r>
            <a:r>
              <a:rPr lang="en-US" sz="3900" dirty="0" smtClean="0"/>
              <a:t>, Ping Zheng</a:t>
            </a:r>
            <a:r>
              <a:rPr lang="en-US" sz="2900" b="0" baseline="30000" dirty="0" smtClean="0"/>
              <a:t>1</a:t>
            </a:r>
            <a:r>
              <a:rPr lang="en-US" sz="4800" dirty="0" smtClean="0"/>
              <a:t>,</a:t>
            </a:r>
            <a:r>
              <a:rPr lang="en-US" sz="3900" dirty="0" smtClean="0"/>
              <a:t> </a:t>
            </a:r>
            <a:r>
              <a:rPr lang="en-US" sz="3900" dirty="0" smtClean="0"/>
              <a:t>Don </a:t>
            </a:r>
            <a:r>
              <a:rPr lang="en-US" sz="3900" dirty="0" smtClean="0"/>
              <a:t>Jones</a:t>
            </a:r>
            <a:r>
              <a:rPr lang="en-US" sz="2900" b="0" baseline="30000" dirty="0" smtClean="0"/>
              <a:t>2</a:t>
            </a:r>
            <a:r>
              <a:rPr lang="en-US" sz="3900" dirty="0" smtClean="0"/>
              <a:t>, Richard Percy</a:t>
            </a:r>
            <a:r>
              <a:rPr lang="en-US" sz="2900" b="0" baseline="30000" dirty="0"/>
              <a:t>3</a:t>
            </a:r>
            <a:r>
              <a:rPr lang="en-US" sz="3200" dirty="0" smtClean="0"/>
              <a:t>, </a:t>
            </a:r>
            <a:r>
              <a:rPr lang="en-US" sz="3900" dirty="0" err="1" smtClean="0"/>
              <a:t>Dorrie</a:t>
            </a:r>
            <a:r>
              <a:rPr lang="en-US" sz="3900" dirty="0" smtClean="0"/>
              <a:t> Main</a:t>
            </a:r>
            <a:r>
              <a:rPr lang="en-US" sz="2900" b="0" baseline="30000" dirty="0" smtClean="0"/>
              <a:t>1</a:t>
            </a:r>
            <a:endParaRPr lang="en-US" sz="2900" b="0" baseline="30000" dirty="0"/>
          </a:p>
          <a:p>
            <a:pPr marL="327025" indent="-327025" defTabSz="652463">
              <a:spcBef>
                <a:spcPct val="50000"/>
              </a:spcBef>
            </a:pPr>
            <a:r>
              <a:rPr lang="en-US" sz="2900" b="0" dirty="0" smtClean="0"/>
              <a:t>1. Washington State University		2. Cotton Incorporated</a:t>
            </a:r>
            <a:r>
              <a:rPr lang="en-US" sz="2900" b="0" dirty="0"/>
              <a:t>	</a:t>
            </a:r>
            <a:r>
              <a:rPr lang="en-US" sz="2900" b="0" dirty="0" smtClean="0"/>
              <a:t>	3. USDA-ARS</a:t>
            </a:r>
            <a:endParaRPr lang="en-US" sz="2900" b="0" dirty="0"/>
          </a:p>
        </p:txBody>
      </p:sp>
      <p:sp>
        <p:nvSpPr>
          <p:cNvPr id="169116" name="Rectangle 1180"/>
          <p:cNvSpPr>
            <a:spLocks noChangeArrowheads="1"/>
          </p:cNvSpPr>
          <p:nvPr/>
        </p:nvSpPr>
        <p:spPr bwMode="auto">
          <a:xfrm>
            <a:off x="1219201" y="7407151"/>
            <a:ext cx="30327600" cy="2651249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square" lIns="65288" tIns="32644" rIns="65288" bIns="32644">
            <a:spAutoFit/>
          </a:bodyPr>
          <a:lstStyle/>
          <a:p>
            <a:pPr algn="just" defTabSz="652463"/>
            <a:r>
              <a:rPr lang="en-US" sz="2800" b="0" dirty="0" smtClean="0">
                <a:cs typeface="Times New Roman" pitchFamily="18" charset="0"/>
              </a:rPr>
              <a:t>A new cotton community database (</a:t>
            </a:r>
            <a:r>
              <a:rPr lang="en-US" sz="2800" b="0" dirty="0" err="1" smtClean="0">
                <a:cs typeface="Times New Roman" pitchFamily="18" charset="0"/>
              </a:rPr>
              <a:t>CottonGen</a:t>
            </a:r>
            <a:r>
              <a:rPr lang="en-US" sz="2800" b="0" dirty="0" smtClean="0">
                <a:cs typeface="Times New Roman" pitchFamily="18" charset="0"/>
              </a:rPr>
              <a:t>, htpp://www.cottongen.org) is being developed to further enable cotton genomics, genetics and breeding research.  </a:t>
            </a:r>
            <a:r>
              <a:rPr lang="en-US" sz="2800" b="0" dirty="0" err="1" smtClean="0">
                <a:cs typeface="Times New Roman" pitchFamily="18" charset="0"/>
              </a:rPr>
              <a:t>CottonGen</a:t>
            </a:r>
            <a:r>
              <a:rPr lang="en-US" sz="2800" b="0" dirty="0" smtClean="0">
                <a:cs typeface="Times New Roman" pitchFamily="18" charset="0"/>
              </a:rPr>
              <a:t> is being built using the open-source Tripal database infrastructure developed for the genome databases hosted at Washington State University (www.bioinfo.wsu.edu).  </a:t>
            </a:r>
            <a:r>
              <a:rPr lang="en-US" sz="2800" b="0" dirty="0" err="1" smtClean="0">
                <a:cs typeface="Times New Roman" pitchFamily="18" charset="0"/>
              </a:rPr>
              <a:t>CottonGen</a:t>
            </a:r>
            <a:r>
              <a:rPr lang="en-US" sz="2800" b="0" dirty="0" smtClean="0">
                <a:cs typeface="Times New Roman" pitchFamily="18" charset="0"/>
              </a:rPr>
              <a:t> will initially consolidate the data from </a:t>
            </a:r>
            <a:r>
              <a:rPr lang="en-US" sz="2800" b="0" dirty="0" err="1" smtClean="0">
                <a:cs typeface="Times New Roman" pitchFamily="18" charset="0"/>
              </a:rPr>
              <a:t>CottonDB</a:t>
            </a:r>
            <a:r>
              <a:rPr lang="en-US" sz="2800" b="0" dirty="0" smtClean="0">
                <a:cs typeface="Times New Roman" pitchFamily="18" charset="0"/>
              </a:rPr>
              <a:t> and the Cotton Marker Database (CMD), which includes sequences, genetic and physical maps, genotypic and phenotypic markers and polymorphisms, QTLs, pathogens, </a:t>
            </a:r>
            <a:r>
              <a:rPr lang="en-US" sz="2800" b="0" dirty="0" err="1" smtClean="0">
                <a:cs typeface="Times New Roman" pitchFamily="18" charset="0"/>
              </a:rPr>
              <a:t>germplasm</a:t>
            </a:r>
            <a:r>
              <a:rPr lang="en-US" sz="2800" b="0" dirty="0" smtClean="0">
                <a:cs typeface="Times New Roman" pitchFamily="18" charset="0"/>
              </a:rPr>
              <a:t> collections and trait evaluations, pedigrees,  and relevant bibliographic citations.  </a:t>
            </a:r>
            <a:r>
              <a:rPr lang="en-US" sz="2800" b="0" dirty="0" err="1" smtClean="0">
                <a:cs typeface="Times New Roman" pitchFamily="18" charset="0"/>
              </a:rPr>
              <a:t>CottonGen</a:t>
            </a:r>
            <a:r>
              <a:rPr lang="en-US" sz="2800" b="0" dirty="0" smtClean="0">
                <a:cs typeface="Times New Roman" pitchFamily="18" charset="0"/>
              </a:rPr>
              <a:t> will be expanded to include annotated </a:t>
            </a:r>
            <a:r>
              <a:rPr lang="en-US" sz="2800" b="0" dirty="0" err="1" smtClean="0">
                <a:cs typeface="Times New Roman" pitchFamily="18" charset="0"/>
              </a:rPr>
              <a:t>transcriptome</a:t>
            </a:r>
            <a:r>
              <a:rPr lang="en-US" sz="2800" b="0" dirty="0" smtClean="0">
                <a:cs typeface="Times New Roman" pitchFamily="18" charset="0"/>
              </a:rPr>
              <a:t>, genome sequence, marker-trait-locus and breeding data, as well as enhanced tools for easy querying and visualizing research data.  Examples of the functionality being developed for </a:t>
            </a:r>
            <a:r>
              <a:rPr lang="en-US" sz="2800" b="0" dirty="0" err="1" smtClean="0">
                <a:cs typeface="Times New Roman" pitchFamily="18" charset="0"/>
              </a:rPr>
              <a:t>CottonGen</a:t>
            </a:r>
            <a:r>
              <a:rPr lang="en-US" sz="2800" b="0" dirty="0" smtClean="0">
                <a:cs typeface="Times New Roman" pitchFamily="18" charset="0"/>
              </a:rPr>
              <a:t> are presented through examples of our existing Tripal databases.</a:t>
            </a:r>
            <a:endParaRPr lang="en-US" sz="2800" b="0" dirty="0">
              <a:cs typeface="Times New Roman" pitchFamily="18" charset="0"/>
            </a:endParaRPr>
          </a:p>
        </p:txBody>
      </p:sp>
      <p:graphicFrame>
        <p:nvGraphicFramePr>
          <p:cNvPr id="169204" name="Group 1268"/>
          <p:cNvGraphicFramePr>
            <a:graphicFrameLocks noGrp="1"/>
          </p:cNvGraphicFramePr>
          <p:nvPr>
            <p:ph idx="1"/>
          </p:nvPr>
        </p:nvGraphicFramePr>
        <p:xfrm>
          <a:off x="1447801" y="35509200"/>
          <a:ext cx="27279600" cy="1600200"/>
        </p:xfrm>
        <a:graphic>
          <a:graphicData uri="http://schemas.openxmlformats.org/drawingml/2006/table">
            <a:tbl>
              <a:tblPr/>
              <a:tblGrid>
                <a:gridCol w="27279600"/>
              </a:tblGrid>
              <a:tr h="1600200">
                <a:tc>
                  <a:txBody>
                    <a:bodyPr/>
                    <a:lstStyle/>
                    <a:p>
                      <a:pPr marL="0" marR="0" lvl="0" indent="0" algn="just" defTabSz="3589338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30576" marR="130576" marT="65288" marB="65288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9153" name="Text Box 1217"/>
          <p:cNvSpPr txBox="1">
            <a:spLocks noChangeArrowheads="1"/>
          </p:cNvSpPr>
          <p:nvPr/>
        </p:nvSpPr>
        <p:spPr bwMode="auto">
          <a:xfrm>
            <a:off x="9388475" y="2924177"/>
            <a:ext cx="145684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88" tIns="32644" rIns="65288" bIns="32644">
            <a:spAutoFit/>
          </a:bodyPr>
          <a:lstStyle/>
          <a:p>
            <a:pPr algn="l" defTabSz="652463"/>
            <a:endParaRPr lang="en-US" sz="1700" i="1"/>
          </a:p>
          <a:p>
            <a:pPr algn="l" defTabSz="652463"/>
            <a:endParaRPr lang="en-US" i="1"/>
          </a:p>
        </p:txBody>
      </p:sp>
      <p:sp>
        <p:nvSpPr>
          <p:cNvPr id="169154" name="Rectangle 1218"/>
          <p:cNvSpPr>
            <a:spLocks noChangeArrowheads="1"/>
          </p:cNvSpPr>
          <p:nvPr/>
        </p:nvSpPr>
        <p:spPr bwMode="auto">
          <a:xfrm>
            <a:off x="793750" y="2579690"/>
            <a:ext cx="309943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3589338"/>
            <a:endParaRPr lang="en-US" sz="5600"/>
          </a:p>
        </p:txBody>
      </p:sp>
      <p:sp>
        <p:nvSpPr>
          <p:cNvPr id="169170" name="Line 1234"/>
          <p:cNvSpPr>
            <a:spLocks noChangeShapeType="1"/>
          </p:cNvSpPr>
          <p:nvPr/>
        </p:nvSpPr>
        <p:spPr bwMode="auto">
          <a:xfrm>
            <a:off x="25482550" y="32189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198" name="Text Box 1262"/>
          <p:cNvSpPr txBox="1">
            <a:spLocks noChangeArrowheads="1"/>
          </p:cNvSpPr>
          <p:nvPr/>
        </p:nvSpPr>
        <p:spPr bwMode="auto">
          <a:xfrm>
            <a:off x="10639425" y="2905036"/>
            <a:ext cx="9889630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3589338"/>
            <a:r>
              <a:rPr lang="en-US" sz="3900" dirty="0" smtClean="0"/>
              <a:t>Plant </a:t>
            </a:r>
            <a:r>
              <a:rPr lang="en-US" sz="3900" dirty="0"/>
              <a:t>and Animal Genome </a:t>
            </a:r>
            <a:r>
              <a:rPr lang="en-US" sz="3900" dirty="0" smtClean="0"/>
              <a:t>Conference XX</a:t>
            </a:r>
            <a:endParaRPr lang="en-US" sz="3900" dirty="0"/>
          </a:p>
        </p:txBody>
      </p:sp>
      <p:pic>
        <p:nvPicPr>
          <p:cNvPr id="45" name="Picture 24" descr="ws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84201" y="838200"/>
            <a:ext cx="5621501" cy="2438400"/>
          </a:xfrm>
          <a:prstGeom prst="rect">
            <a:avLst/>
          </a:prstGeom>
          <a:noFill/>
          <a:ln w="9525">
            <a:solidFill>
              <a:srgbClr val="004C4A"/>
            </a:solidFill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1524000" y="35737800"/>
            <a:ext cx="30748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Acknowledged</a:t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 thanks</a:t>
            </a:r>
            <a:endParaRPr lang="en-US" sz="3200" dirty="0"/>
          </a:p>
        </p:txBody>
      </p:sp>
      <p:pic>
        <p:nvPicPr>
          <p:cNvPr id="26" name="Picture 24" descr="ws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7991" y="35737800"/>
            <a:ext cx="2636409" cy="11430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8" name="Picture 27" descr="primaryMa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53950" y="36042600"/>
            <a:ext cx="3219450" cy="619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1219200" y="10252293"/>
            <a:ext cx="11430000" cy="67403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Goal: </a:t>
            </a:r>
          </a:p>
          <a:p>
            <a:pPr algn="just"/>
            <a:r>
              <a:rPr lang="en-US" sz="2800" b="0" dirty="0" smtClean="0"/>
              <a:t>To provide a centralized, user-friendly, web portal for access to integrated cotton genomic, genetic and breeding data and tools, enabling basic, translational and applied research for the cotton community. </a:t>
            </a:r>
          </a:p>
          <a:p>
            <a:pPr algn="just"/>
            <a:endParaRPr lang="en-US" sz="3200" b="0" dirty="0" smtClean="0"/>
          </a:p>
          <a:p>
            <a:pPr algn="just"/>
            <a:r>
              <a:rPr lang="en-US" sz="3200" dirty="0" smtClean="0"/>
              <a:t>Objectives: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dirty="0" smtClean="0"/>
              <a:t>  Build an efficient, modular database through implementation of the</a:t>
            </a:r>
            <a:br>
              <a:rPr lang="en-US" sz="2800" b="0" dirty="0" smtClean="0"/>
            </a:br>
            <a:r>
              <a:rPr lang="en-US" sz="2800" b="0" dirty="0" smtClean="0"/>
              <a:t>   open-source Tripal database infrastructure.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dirty="0" smtClean="0"/>
              <a:t>  Integrate annotated </a:t>
            </a:r>
            <a:r>
              <a:rPr lang="en-US" sz="2800" b="0" dirty="0" err="1" smtClean="0"/>
              <a:t>transcriptome</a:t>
            </a:r>
            <a:r>
              <a:rPr lang="en-US" sz="2800" b="0" dirty="0" smtClean="0"/>
              <a:t> and genome sequence</a:t>
            </a:r>
            <a:br>
              <a:rPr lang="en-US" sz="2800" b="0" dirty="0" smtClean="0"/>
            </a:br>
            <a:r>
              <a:rPr lang="en-US" sz="2800" b="0" dirty="0" smtClean="0"/>
              <a:t>   data.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dirty="0" smtClean="0"/>
              <a:t>  Consolidate </a:t>
            </a:r>
            <a:r>
              <a:rPr lang="en-US" sz="2800" b="0" dirty="0" err="1" smtClean="0"/>
              <a:t>CottonDB</a:t>
            </a:r>
            <a:r>
              <a:rPr lang="en-US" sz="2800" b="0" dirty="0" smtClean="0"/>
              <a:t> and CMD in </a:t>
            </a:r>
            <a:r>
              <a:rPr lang="en-US" sz="2800" b="0" dirty="0" err="1" smtClean="0"/>
              <a:t>CottonGen</a:t>
            </a:r>
            <a:endParaRPr lang="en-US" sz="2800" b="0" dirty="0" smtClean="0"/>
          </a:p>
          <a:p>
            <a:pPr algn="l">
              <a:buFont typeface="Arial" pitchFamily="34" charset="0"/>
              <a:buChar char="•"/>
            </a:pPr>
            <a:r>
              <a:rPr lang="en-US" sz="2800" b="0" dirty="0" smtClean="0"/>
              <a:t>  Build a toolbox where breeders can access tools to analyze</a:t>
            </a:r>
            <a:br>
              <a:rPr lang="en-US" sz="2800" b="0" dirty="0" smtClean="0"/>
            </a:br>
            <a:r>
              <a:rPr lang="en-US" sz="2800" b="0" dirty="0" smtClean="0"/>
              <a:t>   integrated genotype, phenotype, and pedigree data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dirty="0" smtClean="0"/>
              <a:t>  Implement enhanced tools for easy querying and  data visualization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43152" y="1123950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7190960" y="1384935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/>
          </a:p>
        </p:txBody>
      </p:sp>
      <p:pic>
        <p:nvPicPr>
          <p:cNvPr id="44" name="Picture 43" descr="bayer_logo_Naming7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85929" y="35785427"/>
            <a:ext cx="1193271" cy="1171575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83525" y="35785427"/>
            <a:ext cx="2047875" cy="9810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7" name="Picture 46" descr="monsanto-thumb.png"/>
          <p:cNvPicPr>
            <a:picLocks noChangeAspect="1"/>
          </p:cNvPicPr>
          <p:nvPr/>
        </p:nvPicPr>
        <p:blipFill>
          <a:blip r:embed="rId8" cstate="print"/>
          <a:srcRect t="45656" r="21253" b="27964"/>
          <a:stretch>
            <a:fillRect/>
          </a:stretch>
        </p:blipFill>
        <p:spPr>
          <a:xfrm>
            <a:off x="18364200" y="36042600"/>
            <a:ext cx="1976362" cy="533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36" name="Group 204"/>
          <p:cNvGrpSpPr>
            <a:grpSpLocks/>
          </p:cNvGrpSpPr>
          <p:nvPr/>
        </p:nvGrpSpPr>
        <p:grpSpPr bwMode="auto">
          <a:xfrm>
            <a:off x="10903119" y="10172702"/>
            <a:ext cx="12134850" cy="9345415"/>
            <a:chOff x="13688" y="2811"/>
            <a:chExt cx="6557" cy="5707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13688" y="2811"/>
              <a:ext cx="655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cs typeface="+mn-cs"/>
                </a:rPr>
                <a:t>Building an Efficient Database</a:t>
              </a:r>
            </a:p>
          </p:txBody>
        </p:sp>
        <p:sp>
          <p:nvSpPr>
            <p:cNvPr id="39" name="Rectangle 104"/>
            <p:cNvSpPr>
              <a:spLocks noChangeArrowheads="1"/>
            </p:cNvSpPr>
            <p:nvPr/>
          </p:nvSpPr>
          <p:spPr bwMode="auto">
            <a:xfrm>
              <a:off x="15044" y="7272"/>
              <a:ext cx="4117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+mj-lt"/>
                </a:rPr>
                <a:t>Generic Database </a:t>
              </a:r>
              <a:r>
                <a:rPr lang="en-US" sz="2800" b="1" dirty="0" smtClean="0">
                  <a:latin typeface="+mj-lt"/>
                </a:rPr>
                <a:t>schema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b="0" dirty="0" smtClean="0">
                  <a:latin typeface="+mn-lt"/>
                </a:rPr>
                <a:t> Relational Database Schema 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b="0" dirty="0" smtClean="0">
                  <a:latin typeface="+mn-lt"/>
                </a:rPr>
                <a:t> Sophisticated Schema for Molecular Biology 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sz="2400" b="0" dirty="0" smtClean="0">
                  <a:latin typeface="+mn-lt"/>
                </a:rPr>
                <a:t> Do Complex Representations</a:t>
              </a:r>
            </a:p>
            <a:p>
              <a:endParaRPr lang="en-US" sz="2400" b="0" dirty="0" smtClean="0">
                <a:latin typeface="+mn-lt"/>
              </a:endParaRPr>
            </a:p>
            <a:p>
              <a:pPr algn="ctr"/>
              <a:endParaRPr lang="en-US" sz="2800" b="1" dirty="0">
                <a:latin typeface="Tahoma" pitchFamily="34" charset="0"/>
              </a:endParaRPr>
            </a:p>
          </p:txBody>
        </p:sp>
        <p:sp>
          <p:nvSpPr>
            <p:cNvPr id="40" name="AutoShape 105" descr="Tripal">
              <a:hlinkClick r:id="rId9"/>
            </p:cNvPr>
            <p:cNvSpPr>
              <a:spLocks noChangeAspect="1" noChangeArrowheads="1"/>
            </p:cNvSpPr>
            <p:nvPr/>
          </p:nvSpPr>
          <p:spPr bwMode="auto">
            <a:xfrm>
              <a:off x="16539" y="6702"/>
              <a:ext cx="1119" cy="284"/>
            </a:xfrm>
            <a:prstGeom prst="rect">
              <a:avLst/>
            </a:prstGeom>
            <a:noFill/>
          </p:spPr>
          <p:txBody>
            <a:bodyPr/>
            <a:lstStyle/>
            <a:p>
              <a:pPr eaLnBrk="0" hangingPunct="0">
                <a:defRPr/>
              </a:pPr>
              <a:r>
                <a:rPr lang="en-US" sz="28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Chado</a:t>
              </a:r>
              <a:endPara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endParaRPr>
            </a:p>
          </p:txBody>
        </p:sp>
        <p:pic>
          <p:nvPicPr>
            <p:cNvPr id="41" name="Picture 106" descr="200px-TripalLog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281" y="5500"/>
              <a:ext cx="111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108"/>
            <p:cNvSpPr txBox="1">
              <a:spLocks noChangeArrowheads="1"/>
            </p:cNvSpPr>
            <p:nvPr/>
          </p:nvSpPr>
          <p:spPr bwMode="auto">
            <a:xfrm>
              <a:off x="14349" y="3753"/>
              <a:ext cx="4981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dirty="0">
                  <a:latin typeface="+mj-lt"/>
                </a:rPr>
                <a:t>Content Management System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en-US" sz="2400" b="0" dirty="0">
                  <a:latin typeface="+mj-lt"/>
                </a:rPr>
                <a:t> Easy to Use and Update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en-US" sz="2400" b="0" dirty="0">
                  <a:latin typeface="+mj-lt"/>
                </a:rPr>
                <a:t> Open Source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en-US" sz="2400" b="0" dirty="0">
                  <a:latin typeface="+mj-lt"/>
                </a:rPr>
                <a:t> Popular, Powerful, Robust and Secure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en-US" sz="2400" b="0" dirty="0">
                  <a:latin typeface="+mj-lt"/>
                </a:rPr>
                <a:t> Modular and Extensible</a:t>
              </a:r>
            </a:p>
            <a:p>
              <a:pPr algn="ctr">
                <a:buFont typeface="Wingdings" pitchFamily="2" charset="2"/>
                <a:buChar char="ü"/>
              </a:pPr>
              <a:r>
                <a:rPr lang="en-US" sz="2400" b="0" dirty="0">
                  <a:latin typeface="+mj-lt"/>
                </a:rPr>
                <a:t> Users/Roles/Access Control</a:t>
              </a:r>
            </a:p>
          </p:txBody>
        </p:sp>
        <p:sp>
          <p:nvSpPr>
            <p:cNvPr id="48" name="Text Box 112"/>
            <p:cNvSpPr txBox="1">
              <a:spLocks noChangeArrowheads="1"/>
            </p:cNvSpPr>
            <p:nvPr/>
          </p:nvSpPr>
          <p:spPr bwMode="auto">
            <a:xfrm>
              <a:off x="14451" y="6041"/>
              <a:ext cx="498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600" b="1" dirty="0" err="1">
                  <a:latin typeface="+mj-lt"/>
                </a:rPr>
                <a:t>Drupal</a:t>
              </a:r>
              <a:r>
                <a:rPr lang="en-US" sz="2600" b="1" dirty="0">
                  <a:latin typeface="+mj-lt"/>
                </a:rPr>
                <a:t> modules as web front-end for </a:t>
              </a:r>
              <a:r>
                <a:rPr lang="en-US" sz="2600" b="1" dirty="0" err="1">
                  <a:latin typeface="+mj-lt"/>
                </a:rPr>
                <a:t>Chado</a:t>
              </a:r>
              <a:endParaRPr lang="en-US" sz="2600" b="1" dirty="0">
                <a:latin typeface="+mj-lt"/>
              </a:endParaRPr>
            </a:p>
          </p:txBody>
        </p:sp>
        <p:pic>
          <p:nvPicPr>
            <p:cNvPr id="49" name="Picture 117" descr="drupal-logo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179" y="3425"/>
              <a:ext cx="111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Line 118"/>
            <p:cNvSpPr>
              <a:spLocks noChangeShapeType="1"/>
            </p:cNvSpPr>
            <p:nvPr/>
          </p:nvSpPr>
          <p:spPr bwMode="auto">
            <a:xfrm flipV="1">
              <a:off x="16789" y="6350"/>
              <a:ext cx="0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1" name="Line 119"/>
            <p:cNvSpPr>
              <a:spLocks noChangeShapeType="1"/>
            </p:cNvSpPr>
            <p:nvPr/>
          </p:nvSpPr>
          <p:spPr bwMode="auto">
            <a:xfrm flipV="1">
              <a:off x="16789" y="5194"/>
              <a:ext cx="0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pic>
        <p:nvPicPr>
          <p:cNvPr id="63" name="Picture 62" descr="Gmod-gears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17969" y="16344900"/>
            <a:ext cx="1173340" cy="862972"/>
          </a:xfrm>
          <a:prstGeom prst="rect">
            <a:avLst/>
          </a:prstGeom>
        </p:spPr>
      </p:pic>
      <p:sp>
        <p:nvSpPr>
          <p:cNvPr id="74" name="Title 1"/>
          <p:cNvSpPr txBox="1">
            <a:spLocks/>
          </p:cNvSpPr>
          <p:nvPr/>
        </p:nvSpPr>
        <p:spPr bwMode="auto">
          <a:xfrm>
            <a:off x="20574001" y="17983202"/>
            <a:ext cx="10820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More Tools (Rosaceae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and Citrus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83" name="Picture 82" descr="cottondb_map.jpg"/>
          <p:cNvPicPr>
            <a:picLocks noChangeAspect="1"/>
          </p:cNvPicPr>
          <p:nvPr/>
        </p:nvPicPr>
        <p:blipFill>
          <a:blip r:embed="rId13" cstate="print"/>
          <a:srcRect l="745"/>
          <a:stretch>
            <a:fillRect/>
          </a:stretch>
        </p:blipFill>
        <p:spPr>
          <a:xfrm>
            <a:off x="1255377" y="17907000"/>
            <a:ext cx="6088399" cy="6096000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1299421" y="17145002"/>
            <a:ext cx="577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Map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Comparisions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in CMAP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90" name="Picture 8"/>
          <p:cNvPicPr>
            <a:picLocks noChangeAspect="1" noChangeArrowheads="1"/>
          </p:cNvPicPr>
          <p:nvPr/>
        </p:nvPicPr>
        <p:blipFill>
          <a:blip r:embed="rId14" cstate="print"/>
          <a:srcRect t="21875" r="13909" b="3125"/>
          <a:stretch>
            <a:fillRect/>
          </a:stretch>
        </p:blipFill>
        <p:spPr bwMode="auto">
          <a:xfrm>
            <a:off x="1219200" y="24841200"/>
            <a:ext cx="8961438" cy="43894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>
          <a:xfrm>
            <a:off x="962026" y="24231602"/>
            <a:ext cx="8824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Genome Sequences in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GBrowse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(GDR)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" name="Picture 91" descr="fpc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17449802"/>
            <a:ext cx="6019800" cy="4765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4" name="Title 1"/>
          <p:cNvSpPr txBox="1">
            <a:spLocks/>
          </p:cNvSpPr>
          <p:nvPr/>
        </p:nvSpPr>
        <p:spPr bwMode="auto">
          <a:xfrm>
            <a:off x="21945601" y="100203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4E4C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1329744" y="11049000"/>
            <a:ext cx="10363200" cy="6858000"/>
            <a:chOff x="228600" y="1219200"/>
            <a:chExt cx="8534400" cy="5277172"/>
          </a:xfrm>
        </p:grpSpPr>
        <p:pic>
          <p:nvPicPr>
            <p:cNvPr id="96" name="Picture 95" descr="public site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05200" y="1219200"/>
              <a:ext cx="5257800" cy="3048000"/>
            </a:xfrm>
            <a:prstGeom prst="rect">
              <a:avLst/>
            </a:prstGeom>
          </p:spPr>
        </p:pic>
        <p:pic>
          <p:nvPicPr>
            <p:cNvPr id="97" name="Picture 96" descr="private site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8600" y="3352800"/>
              <a:ext cx="6139485" cy="3143572"/>
            </a:xfrm>
            <a:prstGeom prst="rect">
              <a:avLst/>
            </a:prstGeom>
          </p:spPr>
        </p:pic>
        <p:sp>
          <p:nvSpPr>
            <p:cNvPr id="98" name="Rounded Rectangular Callout 97"/>
            <p:cNvSpPr/>
            <p:nvPr/>
          </p:nvSpPr>
          <p:spPr>
            <a:xfrm>
              <a:off x="990600" y="1453741"/>
              <a:ext cx="2057400" cy="765048"/>
            </a:xfrm>
            <a:prstGeom prst="wedgeRoundRectCallout">
              <a:avLst>
                <a:gd name="adj1" fmla="val 73799"/>
                <a:gd name="adj2" fmla="val -5390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+mj-lt"/>
                </a:rPr>
                <a:t>Public site</a:t>
              </a:r>
              <a:endParaRPr lang="en-US" sz="3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Rounded Rectangular Callout 98"/>
            <p:cNvSpPr/>
            <p:nvPr/>
          </p:nvSpPr>
          <p:spPr>
            <a:xfrm>
              <a:off x="609600" y="2391905"/>
              <a:ext cx="2209800" cy="685800"/>
            </a:xfrm>
            <a:prstGeom prst="wedgeRoundRectCallout">
              <a:avLst>
                <a:gd name="adj1" fmla="val -31084"/>
                <a:gd name="adj2" fmla="val 8749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3400" y="2514600"/>
              <a:ext cx="2438400" cy="44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Private site</a:t>
              </a:r>
              <a:endParaRPr lang="en-US" sz="3200" b="1" dirty="0">
                <a:latin typeface="+mj-lt"/>
              </a:endParaRPr>
            </a:p>
          </p:txBody>
        </p:sp>
      </p:grpSp>
      <p:pic>
        <p:nvPicPr>
          <p:cNvPr id="101" name="Picture 100" descr="species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34981" y="29449296"/>
            <a:ext cx="3505200" cy="29108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3" name="Picture 102" descr="germplasm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828801" y="31851600"/>
            <a:ext cx="4785360" cy="34137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4" name="Picture 103" descr="imag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38601" y="30222827"/>
            <a:ext cx="3850481" cy="32165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8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8059400" y="24470901"/>
            <a:ext cx="7696200" cy="3951699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49401" y="19535775"/>
            <a:ext cx="8310282" cy="4724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6" name="Rectangle 85"/>
          <p:cNvSpPr/>
          <p:nvPr/>
        </p:nvSpPr>
        <p:spPr>
          <a:xfrm>
            <a:off x="9525000" y="22326601"/>
            <a:ext cx="1854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Markers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89" name="Picture 88" descr="marker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601201" y="23002875"/>
            <a:ext cx="4181475" cy="3286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4" cstate="print"/>
          <a:srcRect b="2512"/>
          <a:stretch>
            <a:fillRect/>
          </a:stretch>
        </p:blipFill>
        <p:spPr bwMode="auto">
          <a:xfrm>
            <a:off x="8098631" y="30861000"/>
            <a:ext cx="5922169" cy="443625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5" name="Picture 14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2345993" y="19126817"/>
            <a:ext cx="5630521" cy="4881123"/>
          </a:xfrm>
          <a:prstGeom prst="rect">
            <a:avLst/>
          </a:prstGeom>
          <a:noFill/>
          <a:ln w="9525">
            <a:solidFill>
              <a:srgbClr val="004C4A"/>
            </a:solidFill>
            <a:miter lim="800000"/>
            <a:headEnd/>
            <a:tailEnd/>
          </a:ln>
        </p:spPr>
      </p:pic>
      <p:pic>
        <p:nvPicPr>
          <p:cNvPr id="107" name="Picture 14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6341388" y="19354800"/>
            <a:ext cx="5357813" cy="3581400"/>
          </a:xfrm>
          <a:prstGeom prst="rect">
            <a:avLst/>
          </a:prstGeom>
          <a:noFill/>
          <a:ln w="9525">
            <a:solidFill>
              <a:srgbClr val="004C4A"/>
            </a:solidFill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7391402" y="22250400"/>
            <a:ext cx="213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Maps, Markers and FPC data of </a:t>
            </a:r>
            <a:r>
              <a:rPr lang="en-US" sz="2000" b="0" dirty="0" err="1" smtClean="0"/>
              <a:t>CottonDB</a:t>
            </a:r>
            <a:r>
              <a:rPr lang="en-US" sz="2000" b="0" dirty="0" smtClean="0"/>
              <a:t> and CMD will be merged in </a:t>
            </a:r>
            <a:r>
              <a:rPr lang="en-US" sz="2000" b="0" dirty="0" err="1" smtClean="0"/>
              <a:t>CottonGen</a:t>
            </a:r>
            <a:endParaRPr lang="en-US" sz="2000" b="0" dirty="0"/>
          </a:p>
        </p:txBody>
      </p:sp>
      <p:sp>
        <p:nvSpPr>
          <p:cNvPr id="71" name="TextBox 70"/>
          <p:cNvSpPr txBox="1"/>
          <p:nvPr/>
        </p:nvSpPr>
        <p:spPr>
          <a:xfrm>
            <a:off x="4724401" y="293911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err="1" smtClean="0"/>
              <a:t>CottonDB</a:t>
            </a:r>
            <a:r>
              <a:rPr lang="en-US" sz="2000" b="0" dirty="0" smtClean="0"/>
              <a:t> taxonomy data</a:t>
            </a:r>
            <a:br>
              <a:rPr lang="en-US" sz="2000" b="0" dirty="0" smtClean="0"/>
            </a:br>
            <a:r>
              <a:rPr lang="en-US" sz="2000" b="0" dirty="0" smtClean="0"/>
              <a:t>will be added to </a:t>
            </a:r>
            <a:r>
              <a:rPr lang="en-US" sz="2000" b="0" dirty="0" err="1" smtClean="0"/>
              <a:t>CottonGen</a:t>
            </a:r>
            <a:endParaRPr lang="en-US" sz="2000" b="0" dirty="0"/>
          </a:p>
        </p:txBody>
      </p:sp>
      <p:sp>
        <p:nvSpPr>
          <p:cNvPr id="72" name="Rectangle 71"/>
          <p:cNvSpPr/>
          <p:nvPr/>
        </p:nvSpPr>
        <p:spPr>
          <a:xfrm>
            <a:off x="10363201" y="26517601"/>
            <a:ext cx="281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dirty="0" smtClean="0"/>
              <a:t>Annotated cotton genome sequences will be  hosted in </a:t>
            </a:r>
            <a:r>
              <a:rPr lang="en-US" sz="2000" b="0" dirty="0" err="1" smtClean="0"/>
              <a:t>CottonGen</a:t>
            </a:r>
            <a:r>
              <a:rPr lang="en-US" sz="2000" b="0" dirty="0" smtClean="0"/>
              <a:t>,  will include genes, transcripts, SSRs, SNPs, and primers, etc.</a:t>
            </a:r>
            <a:br>
              <a:rPr lang="en-US" sz="2000" b="0" dirty="0" smtClean="0"/>
            </a:br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75" name="Rectangle 74"/>
          <p:cNvSpPr/>
          <p:nvPr/>
        </p:nvSpPr>
        <p:spPr>
          <a:xfrm>
            <a:off x="22432996" y="10287002"/>
            <a:ext cx="7877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Housing both Public and Private Data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713694" y="29641801"/>
            <a:ext cx="5190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latin typeface="+mj-lt"/>
                <a:ea typeface="Tahoma" pitchFamily="34" charset="0"/>
                <a:cs typeface="Tahoma" pitchFamily="34" charset="0"/>
              </a:rPr>
              <a:t>The Breeders Toolbox will be enhanced </a:t>
            </a:r>
            <a:br>
              <a:rPr lang="en-US" sz="2000" b="0" dirty="0" smtClean="0"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2000" b="0" dirty="0" smtClean="0">
                <a:latin typeface="+mj-lt"/>
                <a:ea typeface="Tahoma" pitchFamily="34" charset="0"/>
                <a:cs typeface="Tahoma" pitchFamily="34" charset="0"/>
              </a:rPr>
              <a:t>to include more searching and analysis</a:t>
            </a:r>
            <a:br>
              <a:rPr lang="en-US" sz="2000" b="0" dirty="0" smtClean="0"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2000" b="0" dirty="0" smtClean="0">
                <a:latin typeface="+mj-lt"/>
                <a:ea typeface="Tahoma" pitchFamily="34" charset="0"/>
                <a:cs typeface="Tahoma" pitchFamily="34" charset="0"/>
              </a:rPr>
              <a:t>features (GDR example on right)</a:t>
            </a:r>
            <a:endParaRPr lang="en-US" sz="2000" b="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8913648" y="15291139"/>
            <a:ext cx="3090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Example from the Cacao Genome Database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26441400" y="35737800"/>
            <a:ext cx="1981200" cy="1200329"/>
          </a:xfrm>
          <a:prstGeom prst="rect">
            <a:avLst/>
          </a:prstGeom>
          <a:noFill/>
          <a:ln w="25400">
            <a:solidFill>
              <a:srgbClr val="004C4A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Th</a:t>
            </a:r>
            <a:r>
              <a:rPr lang="en-US" sz="2400" dirty="0" smtClean="0"/>
              <a:t>e </a:t>
            </a:r>
            <a:r>
              <a:rPr lang="en-US" sz="2400" dirty="0" smtClean="0"/>
              <a:t>Cotton </a:t>
            </a:r>
            <a:br>
              <a:rPr lang="en-US" sz="2400" dirty="0" smtClean="0"/>
            </a:br>
            <a:r>
              <a:rPr lang="en-US" sz="2400" dirty="0" smtClean="0"/>
              <a:t>Research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Community </a:t>
            </a:r>
            <a:endParaRPr lang="en-US" sz="2400" dirty="0"/>
          </a:p>
        </p:txBody>
      </p:sp>
      <p:pic>
        <p:nvPicPr>
          <p:cNvPr id="102" name="Picture 32" descr="NIFA logo"/>
          <p:cNvPicPr>
            <a:picLocks noChangeAspect="1" noChangeArrowheads="1"/>
          </p:cNvPicPr>
          <p:nvPr/>
        </p:nvPicPr>
        <p:blipFill>
          <a:blip r:embed="rId27" cstate="email"/>
          <a:srcRect l="-4804" t="-14962" r="-4804" b="-14962"/>
          <a:stretch>
            <a:fillRect/>
          </a:stretch>
        </p:blipFill>
        <p:spPr bwMode="auto">
          <a:xfrm>
            <a:off x="24287408" y="36014025"/>
            <a:ext cx="2001592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9" name="Rectangle 118"/>
          <p:cNvSpPr/>
          <p:nvPr/>
        </p:nvSpPr>
        <p:spPr bwMode="auto">
          <a:xfrm>
            <a:off x="15316200" y="32918400"/>
            <a:ext cx="2743200" cy="152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1" name="Picture 9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4249400" y="30175202"/>
            <a:ext cx="5463540" cy="472630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2" name="Picture 121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6687800" y="32308800"/>
            <a:ext cx="4987290" cy="29337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4" name="Picture 109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440400" y="30861002"/>
            <a:ext cx="4929664" cy="30489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6" name="Picture 90" descr="C:\Users\Mainlab\Desktop\breeders_toolbox_tutorial\screenshots\screenshot_mod\FIG_search_phenotype_by_variety_name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0802602" y="28600243"/>
            <a:ext cx="5008245" cy="469915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7" name="Picture 126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1869400" y="31927800"/>
            <a:ext cx="4955858" cy="34051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8" name="Picture 97"/>
          <p:cNvPicPr>
            <a:picLocks noChangeAspect="1" noChangeArrowheads="1"/>
          </p:cNvPicPr>
          <p:nvPr/>
        </p:nvPicPr>
        <p:blipFill>
          <a:blip r:embed="rId33" cstate="print"/>
          <a:srcRect r="24838"/>
          <a:stretch>
            <a:fillRect/>
          </a:stretch>
        </p:blipFill>
        <p:spPr bwMode="auto">
          <a:xfrm>
            <a:off x="26060400" y="30708602"/>
            <a:ext cx="5534047" cy="3667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32" name="Picture 65" descr="C:\Users\Lab2\Documents\Projects\Poster\Interpro.jpg"/>
          <p:cNvPicPr>
            <a:picLocks noChangeAspect="1" noChangeArrowheads="1"/>
          </p:cNvPicPr>
          <p:nvPr/>
        </p:nvPicPr>
        <p:blipFill>
          <a:blip r:embed="rId34" cstate="print"/>
          <a:srcRect b="-1863"/>
          <a:stretch>
            <a:fillRect/>
          </a:stretch>
        </p:blipFill>
        <p:spPr bwMode="auto">
          <a:xfrm>
            <a:off x="25527000" y="23241000"/>
            <a:ext cx="4739640" cy="267787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29" name="Picture 104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5993726" y="26060402"/>
            <a:ext cx="5705475" cy="4505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33" name="Text Box 1181"/>
          <p:cNvSpPr txBox="1">
            <a:spLocks noChangeArrowheads="1"/>
          </p:cNvSpPr>
          <p:nvPr/>
        </p:nvSpPr>
        <p:spPr bwMode="auto">
          <a:xfrm>
            <a:off x="13529734" y="6248401"/>
            <a:ext cx="2484770" cy="68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8" tIns="32644" rIns="65288" bIns="32644">
            <a:spAutoFit/>
          </a:bodyPr>
          <a:lstStyle/>
          <a:p>
            <a:pPr algn="l" defTabSz="652463"/>
            <a:r>
              <a:rPr lang="en-US" sz="4000" dirty="0" smtClean="0"/>
              <a:t>Abstract</a:t>
            </a:r>
            <a:endParaRPr lang="en-US" sz="4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076325" y="704850"/>
            <a:ext cx="2857500" cy="2857500"/>
          </a:xfrm>
          <a:prstGeom prst="rect">
            <a:avLst/>
          </a:prstGeom>
          <a:noFill/>
          <a:ln w="9525">
            <a:solidFill>
              <a:srgbClr val="004C4A"/>
            </a:solidFill>
            <a:miter lim="800000"/>
            <a:headEnd/>
            <a:tailEnd/>
          </a:ln>
        </p:spPr>
      </p:pic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4716780" y="35737800"/>
            <a:ext cx="1988820" cy="1172718"/>
            <a:chOff x="8001000" y="6858000"/>
            <a:chExt cx="2209800" cy="1447800"/>
          </a:xfrm>
        </p:grpSpPr>
        <p:sp>
          <p:nvSpPr>
            <p:cNvPr id="115" name="Rectangle 114"/>
            <p:cNvSpPr/>
            <p:nvPr/>
          </p:nvSpPr>
          <p:spPr>
            <a:xfrm>
              <a:off x="8001000" y="6858000"/>
              <a:ext cx="22098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84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115" descr="CiLogo_Brown_w_text.jp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153400" y="7010400"/>
              <a:ext cx="1905000" cy="118566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0" name="Picture 1213" descr="o_800px-USDA_logo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091480" y="35908514"/>
            <a:ext cx="1248129" cy="868298"/>
          </a:xfrm>
          <a:prstGeom prst="rect">
            <a:avLst/>
          </a:prstGeom>
          <a:noFill/>
        </p:spPr>
      </p:pic>
      <p:pic>
        <p:nvPicPr>
          <p:cNvPr id="131" name="Picture 1216" descr="ARSlogo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386880" y="36075257"/>
            <a:ext cx="985720" cy="653143"/>
          </a:xfrm>
          <a:prstGeom prst="rect">
            <a:avLst/>
          </a:prstGeom>
          <a:noFill/>
        </p:spPr>
      </p:pic>
      <p:sp>
        <p:nvSpPr>
          <p:cNvPr id="134" name="Rectangle 133"/>
          <p:cNvSpPr/>
          <p:nvPr/>
        </p:nvSpPr>
        <p:spPr>
          <a:xfrm>
            <a:off x="6858000" y="35737800"/>
            <a:ext cx="2667000" cy="1143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8" descr="clemson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6021050" y="36080700"/>
            <a:ext cx="2114550" cy="5715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stervorlage">
  <a:themeElements>
    <a:clrScheme name="Poster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ster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35893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35893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ster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Z:\Data\Vorlagen\CH Vorlagen\Postervorlage.pot</Template>
  <TotalTime>3188</TotalTime>
  <Words>384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Postervorlage</vt:lpstr>
      <vt:lpstr>Dokument</vt:lpstr>
      <vt:lpstr>CottonGen: Developing an Integrated Genomics,  Genetics and Breeding Database for Cotton Research </vt:lpstr>
    </vt:vector>
  </TitlesOfParts>
  <Company>BASF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Seed Oil Content in Transgenic Plants</dc:title>
  <dc:creator>Chris Heilsberger</dc:creator>
  <cp:lastModifiedBy>Dorrie</cp:lastModifiedBy>
  <cp:revision>262</cp:revision>
  <cp:lastPrinted>2002-01-18T15:25:42Z</cp:lastPrinted>
  <dcterms:created xsi:type="dcterms:W3CDTF">2002-01-18T13:46:42Z</dcterms:created>
  <dcterms:modified xsi:type="dcterms:W3CDTF">2012-01-09T02:25:15Z</dcterms:modified>
</cp:coreProperties>
</file>