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81" r:id="rId2"/>
    <p:sldId id="263" r:id="rId3"/>
    <p:sldId id="287" r:id="rId4"/>
    <p:sldId id="299" r:id="rId5"/>
    <p:sldId id="289" r:id="rId6"/>
    <p:sldId id="302" r:id="rId7"/>
    <p:sldId id="282" r:id="rId8"/>
    <p:sldId id="313" r:id="rId9"/>
    <p:sldId id="304" r:id="rId10"/>
    <p:sldId id="305" r:id="rId11"/>
    <p:sldId id="306" r:id="rId12"/>
    <p:sldId id="307" r:id="rId13"/>
    <p:sldId id="314" r:id="rId14"/>
    <p:sldId id="310" r:id="rId15"/>
    <p:sldId id="309" r:id="rId16"/>
    <p:sldId id="291" r:id="rId17"/>
    <p:sldId id="292" r:id="rId18"/>
    <p:sldId id="296" r:id="rId19"/>
    <p:sldId id="311" r:id="rId20"/>
    <p:sldId id="297" r:id="rId21"/>
    <p:sldId id="284" r:id="rId22"/>
    <p:sldId id="312" r:id="rId23"/>
    <p:sldId id="285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rie" initials="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3B68"/>
    <a:srgbClr val="004D8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/>
        </a:p>
      </dgm:t>
    </dgm:pt>
    <dgm:pt modelId="{70B64629-CB24-4976-A7DE-5B8DCBCEF9F7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/>
        </a:p>
      </dgm:t>
    </dgm:pt>
    <dgm:pt modelId="{5A5D8DBD-57AA-4487-9CC2-521F6A6DBEBE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/>
        </a:p>
      </dgm:t>
    </dgm:pt>
    <dgm:pt modelId="{B722D230-F4A8-4A3A-9DF5-891C5C27981D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/>
        </a:p>
      </dgm:t>
    </dgm:pt>
    <dgm:pt modelId="{FDC461D6-9EED-488A-9033-1AE0B2646ED0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08796" custLinFactNeighborY="-271"/>
      <dgm:sp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100000" custLinFactNeighborX="-102921" custLinFactNeighborY="50925"/>
      <dgm:spPr>
        <a:solidFill>
          <a:srgbClr val="003B68"/>
        </a:solidFill>
      </dgm:spPr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80490" custLinFactNeighborX="-100000" custLinFactNeighborY="83701"/>
      <dgm:spPr>
        <a:solidFill>
          <a:srgbClr val="003B68"/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LinFactX="-98073" custLinFactNeighborX="-100000" custLinFactNeighborY="90553"/>
      <dgm:spPr>
        <a:solidFill>
          <a:srgbClr val="003B68"/>
        </a:solidFill>
      </dgm:spPr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7206" custScaleY="97206" custLinFactX="-100000" custLinFactNeighborX="-108788" custLinFactNeighborY="68946"/>
      <dgm:spPr>
        <a:solidFill>
          <a:srgbClr val="003B68"/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88156" custScaleY="88156" custLinFactX="-87743" custLinFactNeighborX="-100000" custLinFactNeighborY="43686"/>
      <dgm:spPr>
        <a:solidFill>
          <a:srgbClr val="003B68"/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D013F-ECE4-4F31-A073-C7F8E5A69DDD}" type="presOf" srcId="{8243ACCE-3CAC-40EC-A841-22107526358C}" destId="{EE6AFA97-3A93-4A4B-AF9E-65FFB6A58F27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2DF69BAA-D822-4B9B-856B-A86C34A873EF}" type="presOf" srcId="{77619AB5-FD1B-4299-BC76-CB0FF4749BAC}" destId="{E2E32F4B-4949-4137-A5E5-A5F98C892966}" srcOrd="0" destOrd="0" presId="urn:microsoft.com/office/officeart/2005/8/layout/arrow2"/>
    <dgm:cxn modelId="{BB318272-AF47-4739-8F5A-306D7D7BA360}" type="presOf" srcId="{FDC461D6-9EED-488A-9033-1AE0B2646ED0}" destId="{53326F8C-81B9-4F8E-A0C8-C9EA2902C07E}" srcOrd="0" destOrd="0" presId="urn:microsoft.com/office/officeart/2005/8/layout/arrow2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E2ECB14B-9419-4F32-AF30-775E825F3E3A}" type="presOf" srcId="{B722D230-F4A8-4A3A-9DF5-891C5C27981D}" destId="{C3B8C030-1576-48E8-A843-0AD7D975CFF4}" srcOrd="0" destOrd="0" presId="urn:microsoft.com/office/officeart/2005/8/layout/arrow2"/>
    <dgm:cxn modelId="{5619E1A4-B943-4BA8-928D-ABFDD08D8BBD}" type="presOf" srcId="{5A5D8DBD-57AA-4487-9CC2-521F6A6DBEBE}" destId="{A907D7BD-A5EC-4F25-A79F-E317841DECA6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1195EA06-5562-4182-B5F0-8E6C54BF0766}" type="presOf" srcId="{70B64629-CB24-4976-A7DE-5B8DCBCEF9F7}" destId="{C5A0217B-48ED-4147-9269-EA0550838A47}" srcOrd="0" destOrd="0" presId="urn:microsoft.com/office/officeart/2005/8/layout/arrow2"/>
    <dgm:cxn modelId="{508AED50-2500-442F-B97C-238E58409EA8}" type="presParOf" srcId="{EE6AFA97-3A93-4A4B-AF9E-65FFB6A58F27}" destId="{6B486256-99E5-488B-8004-AF3F70CD1B15}" srcOrd="0" destOrd="0" presId="urn:microsoft.com/office/officeart/2005/8/layout/arrow2"/>
    <dgm:cxn modelId="{B292B3D6-343E-44E9-A2AD-48592240A513}" type="presParOf" srcId="{EE6AFA97-3A93-4A4B-AF9E-65FFB6A58F27}" destId="{3C9CAE48-FCB3-4CD5-AF01-82663DB8FB94}" srcOrd="1" destOrd="0" presId="urn:microsoft.com/office/officeart/2005/8/layout/arrow2"/>
    <dgm:cxn modelId="{4F348AD8-21BC-441C-90DB-39BF7FA54062}" type="presParOf" srcId="{3C9CAE48-FCB3-4CD5-AF01-82663DB8FB94}" destId="{A9E7A8DF-C555-42DA-A107-5EB087006842}" srcOrd="0" destOrd="0" presId="urn:microsoft.com/office/officeart/2005/8/layout/arrow2"/>
    <dgm:cxn modelId="{770EB526-0C99-4772-BB2B-D1B2AF630218}" type="presParOf" srcId="{3C9CAE48-FCB3-4CD5-AF01-82663DB8FB94}" destId="{C3B8C030-1576-48E8-A843-0AD7D975CFF4}" srcOrd="1" destOrd="0" presId="urn:microsoft.com/office/officeart/2005/8/layout/arrow2"/>
    <dgm:cxn modelId="{5EAAA910-9038-469E-A73D-4EF26B336A5B}" type="presParOf" srcId="{3C9CAE48-FCB3-4CD5-AF01-82663DB8FB94}" destId="{DF5230A7-BF13-4A64-B67D-DBFC2F5E8ECB}" srcOrd="2" destOrd="0" presId="urn:microsoft.com/office/officeart/2005/8/layout/arrow2"/>
    <dgm:cxn modelId="{FF281C66-F786-432B-AED9-A28CFFA07A3D}" type="presParOf" srcId="{3C9CAE48-FCB3-4CD5-AF01-82663DB8FB94}" destId="{53326F8C-81B9-4F8E-A0C8-C9EA2902C07E}" srcOrd="3" destOrd="0" presId="urn:microsoft.com/office/officeart/2005/8/layout/arrow2"/>
    <dgm:cxn modelId="{5E79714B-D805-4678-A182-4F0024A500D0}" type="presParOf" srcId="{3C9CAE48-FCB3-4CD5-AF01-82663DB8FB94}" destId="{C0C8C085-5DDD-4EC8-950C-A3AA28085515}" srcOrd="4" destOrd="0" presId="urn:microsoft.com/office/officeart/2005/8/layout/arrow2"/>
    <dgm:cxn modelId="{9A78671A-FFC3-4224-B4A3-F26728476ABD}" type="presParOf" srcId="{3C9CAE48-FCB3-4CD5-AF01-82663DB8FB94}" destId="{E2E32F4B-4949-4137-A5E5-A5F98C892966}" srcOrd="5" destOrd="0" presId="urn:microsoft.com/office/officeart/2005/8/layout/arrow2"/>
    <dgm:cxn modelId="{1DBFCCF4-19D2-4E77-AE06-109A555AC538}" type="presParOf" srcId="{3C9CAE48-FCB3-4CD5-AF01-82663DB8FB94}" destId="{9624C1C6-43B2-47A8-9EA3-F2FAD765C82B}" srcOrd="6" destOrd="0" presId="urn:microsoft.com/office/officeart/2005/8/layout/arrow2"/>
    <dgm:cxn modelId="{443CE0CF-BCD9-4190-9F30-778318F8BD45}" type="presParOf" srcId="{3C9CAE48-FCB3-4CD5-AF01-82663DB8FB94}" destId="{C5A0217B-48ED-4147-9269-EA0550838A47}" srcOrd="7" destOrd="0" presId="urn:microsoft.com/office/officeart/2005/8/layout/arrow2"/>
    <dgm:cxn modelId="{A6D28D53-7FC4-4314-ACB3-A243272D9816}" type="presParOf" srcId="{3C9CAE48-FCB3-4CD5-AF01-82663DB8FB94}" destId="{32BCAC42-18DC-46AC-956E-4022BA670F7E}" srcOrd="8" destOrd="0" presId="urn:microsoft.com/office/officeart/2005/8/layout/arrow2"/>
    <dgm:cxn modelId="{616DD9A7-C1CE-496C-A46B-CAD6BDF02A0C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362665" y="0"/>
          <a:ext cx="7428068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16797" y="3253058"/>
          <a:ext cx="157032" cy="157032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741849" y="2562077"/>
          <a:ext cx="245790" cy="2457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628753" y="2001934"/>
          <a:ext cx="327720" cy="32772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3669899" y="1494289"/>
          <a:ext cx="411479" cy="411479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4874573" y="1124426"/>
          <a:ext cx="475490" cy="4754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1BB4-DB52-4059-A58E-18EC3C50A20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4127-E82E-420F-93D6-4EBA0EA71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Databases</a:t>
            </a:r>
            <a:r>
              <a:rPr lang="en-US" b="1" baseline="0" dirty="0" smtClean="0"/>
              <a:t> using Tripal</a:t>
            </a:r>
            <a:r>
              <a:rPr lang="en-US" baseline="0" dirty="0" smtClean="0"/>
              <a:t>: GDR, Citrus, Cacao, </a:t>
            </a:r>
            <a:r>
              <a:rPr lang="en-US" baseline="0" dirty="0" err="1" smtClean="0"/>
              <a:t>Vaccinium</a:t>
            </a:r>
            <a:r>
              <a:rPr lang="en-US" baseline="0" dirty="0" smtClean="0"/>
              <a:t> and the Cool Season Food Legume, </a:t>
            </a:r>
          </a:p>
          <a:p>
            <a:r>
              <a:rPr lang="en-US" b="1" baseline="0" dirty="0" smtClean="0"/>
              <a:t>Chado</a:t>
            </a:r>
            <a:r>
              <a:rPr lang="en-US" baseline="0" dirty="0" smtClean="0"/>
              <a:t>: </a:t>
            </a:r>
          </a:p>
          <a:p>
            <a:r>
              <a:rPr lang="en-US" sz="1400" dirty="0" smtClean="0"/>
              <a:t>- A relational database schema that underlies many GMOD installations</a:t>
            </a:r>
          </a:p>
          <a:p>
            <a:r>
              <a:rPr lang="en-US" sz="1200" dirty="0" smtClean="0"/>
              <a:t>- Representing many of the general classes of data frequently encountered in modern biology</a:t>
            </a:r>
          </a:p>
          <a:p>
            <a:r>
              <a:rPr lang="en-US" sz="1200" dirty="0" smtClean="0"/>
              <a:t>- Designed to handle complex representations of biological knowledge </a:t>
            </a:r>
          </a:p>
          <a:p>
            <a:r>
              <a:rPr lang="en-US" sz="1200" dirty="0" smtClean="0"/>
              <a:t>- One of the most sophisticated relational schemas currently available in molecular biology</a:t>
            </a:r>
          </a:p>
          <a:p>
            <a:pPr>
              <a:buFontTx/>
              <a:buChar char="-"/>
            </a:pP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</a:rPr>
              <a:t>disadv</a:t>
            </a:r>
            <a:r>
              <a:rPr lang="en-US" sz="1200" baseline="0" dirty="0" smtClean="0">
                <a:solidFill>
                  <a:schemeClr val="tx1"/>
                </a:solidFill>
              </a:rPr>
              <a:t>: </a:t>
            </a:r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New user must spend some time becoming familiar with its fundamentals</a:t>
            </a:r>
            <a:endParaRPr lang="en-US" sz="1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Drupal</a:t>
            </a:r>
            <a:r>
              <a:rPr lang="en-US" sz="1200" b="1" dirty="0" smtClean="0"/>
              <a:t>:</a:t>
            </a:r>
            <a:endParaRPr lang="en-US" baseline="0" dirty="0" smtClean="0"/>
          </a:p>
          <a:p>
            <a:r>
              <a:rPr lang="en-US" dirty="0" smtClean="0"/>
              <a:t>- A publishing platform with thousands of free designs and plug-ins for rapid site assembly</a:t>
            </a:r>
            <a:endParaRPr lang="en-US" sz="1000" dirty="0" smtClean="0"/>
          </a:p>
          <a:p>
            <a:r>
              <a:rPr lang="en-US" dirty="0" smtClean="0"/>
              <a:t>- A well-documented, flexible, limitless scalable Application Programming Interface</a:t>
            </a:r>
            <a:endParaRPr lang="en-US" sz="1000" dirty="0" smtClean="0"/>
          </a:p>
          <a:p>
            <a:r>
              <a:rPr lang="en-US" dirty="0" smtClean="0"/>
              <a:t>- Easy to create and manage user’s own website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8B4F7-EDA2-43C7-AA85-7694E92CC0A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A4161-3C7E-49DE-858B-F91D07719062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AD439EC-9570-4AC0-AC07-A91986ABBC73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mod.org/wiki/Trip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14740"/>
            <a:ext cx="8153400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CottonGen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3600" b="1" dirty="0" smtClean="0">
                <a:ln w="12700">
                  <a:solidFill>
                    <a:schemeClr val="bg2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An Integrated Database for Cotton Genomics, Genetics and Breeding Data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635" y="3394355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Jing Yu</a:t>
            </a:r>
            <a:r>
              <a:rPr lang="en-US" sz="2200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Sook Jung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Chun-Huai Cheng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Stephen Ficklin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Taein Lee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Ping Zheng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Don Jones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Richard Percy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Dorrie Main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39881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Washington State University, 2. Cotton Incorporated, 3. USDA-ARS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279648"/>
            <a:ext cx="609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2013 Beltwide Cotton Conference</a:t>
            </a:r>
          </a:p>
          <a:p>
            <a:pPr algn="ctr"/>
            <a:r>
              <a:rPr lang="en-US" sz="24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San Antonio, Texas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Tools with implemented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724400"/>
          </a:xfrm>
        </p:spPr>
        <p:txBody>
          <a:bodyPr spcCol="457200">
            <a:normAutofit fontScale="62500" lnSpcReduction="20000"/>
          </a:bodyPr>
          <a:lstStyle/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CMap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Currently has 50 maps</a:t>
            </a:r>
          </a:p>
          <a:p>
            <a:pPr lvl="1"/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GBrowse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The Chinese BGI D-genome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  <a:p>
            <a:pPr lvl="1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FPC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Data from USDA-ARS/TAMU</a:t>
            </a:r>
          </a:p>
          <a:p>
            <a:pPr lvl="1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BLAST Servers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UniProt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nr Proteins, BGI D-genome sequences,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db_ests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unigenes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and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markers</a:t>
            </a:r>
          </a:p>
          <a:p>
            <a:pPr lvl="1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SSR Server </a:t>
            </a:r>
            <a:r>
              <a:rPr lang="en-US" sz="4900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Identify Microsatellites and primers in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smtClean="0"/>
              <a:t>Genome Details Page</a:t>
            </a:r>
            <a:endParaRPr lang="en-US" dirty="0"/>
          </a:p>
        </p:txBody>
      </p:sp>
      <p:pic>
        <p:nvPicPr>
          <p:cNvPr id="7" name="Content Placeholder 6" descr="d-genom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55340"/>
            <a:ext cx="8839200" cy="5450522"/>
          </a:xfrm>
        </p:spPr>
      </p:pic>
      <p:sp>
        <p:nvSpPr>
          <p:cNvPr id="8" name="Right Arrow 7"/>
          <p:cNvSpPr/>
          <p:nvPr/>
        </p:nvSpPr>
        <p:spPr>
          <a:xfrm rot="10800000">
            <a:off x="8382000" y="37338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-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75" y="1295400"/>
            <a:ext cx="8756059" cy="52578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5410200" y="31242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7848600" y="47244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8305800" y="23622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-genome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57200"/>
            <a:ext cx="8382000" cy="577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err="1" smtClean="0"/>
              <a:t>Germplasm</a:t>
            </a:r>
            <a:endParaRPr lang="en-US" dirty="0"/>
          </a:p>
        </p:txBody>
      </p:sp>
      <p:pic>
        <p:nvPicPr>
          <p:cNvPr id="4" name="Content Placeholder 3" descr="germplasm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429" y="1219200"/>
            <a:ext cx="8793868" cy="5410200"/>
          </a:xfrm>
        </p:spPr>
      </p:pic>
      <p:sp>
        <p:nvSpPr>
          <p:cNvPr id="5" name="Right Arrow 4"/>
          <p:cNvSpPr/>
          <p:nvPr/>
        </p:nvSpPr>
        <p:spPr>
          <a:xfrm rot="10800000">
            <a:off x="3581400" y="32004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germplas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75" y="4267200"/>
            <a:ext cx="8763000" cy="233239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10800000">
            <a:off x="8079125" y="250302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germplasm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403" y="3886200"/>
            <a:ext cx="8812297" cy="2720762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0800000">
            <a:off x="8077200" y="282422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7742428" y="240396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ermplasm-traitsco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89" y="604195"/>
            <a:ext cx="8811438" cy="55886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7654630" y="257022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germplasm-libra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515" y="914400"/>
            <a:ext cx="8641692" cy="551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2" grpId="1" animBg="1"/>
      <p:bldP spid="26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" y="831104"/>
            <a:ext cx="9071742" cy="5368796"/>
          </a:xfrm>
        </p:spPr>
      </p:pic>
      <p:sp>
        <p:nvSpPr>
          <p:cNvPr id="5" name="Right Arrow 4"/>
          <p:cNvSpPr/>
          <p:nvPr/>
        </p:nvSpPr>
        <p:spPr>
          <a:xfrm rot="10800000">
            <a:off x="3394358" y="5353296"/>
            <a:ext cx="236859" cy="199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7474528" y="3129641"/>
            <a:ext cx="236859" cy="199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" y="2154395"/>
            <a:ext cx="8994029" cy="392519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1828800" y="4116993"/>
            <a:ext cx="236859" cy="199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ap-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0" y="1219200"/>
            <a:ext cx="8842602" cy="46863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0800000">
            <a:off x="4581672" y="2298309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map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985" y="46019"/>
            <a:ext cx="8691017" cy="67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Image Data</a:t>
            </a:r>
            <a:endParaRPr lang="en-US" sz="4000" dirty="0">
              <a:solidFill>
                <a:srgbClr val="FF99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2553418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7391400" y="22098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782"/>
            <a:ext cx="9067800" cy="568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5002345"/>
            <a:ext cx="913447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Species</a:t>
            </a:r>
            <a:endParaRPr lang="en-US" dirty="0"/>
          </a:p>
        </p:txBody>
      </p:sp>
      <p:pic>
        <p:nvPicPr>
          <p:cNvPr id="5" name="Content Placeholder 4" descr="spec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25325"/>
            <a:ext cx="8816222" cy="5699693"/>
          </a:xfrm>
        </p:spPr>
      </p:pic>
      <p:sp>
        <p:nvSpPr>
          <p:cNvPr id="6" name="Right Arrow 5"/>
          <p:cNvSpPr/>
          <p:nvPr/>
        </p:nvSpPr>
        <p:spPr>
          <a:xfrm rot="10800000">
            <a:off x="8382000" y="30480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pecie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8181975" cy="565389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8305800" y="29718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ecie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500" y="173625"/>
            <a:ext cx="8124825" cy="2676525"/>
          </a:xfrm>
          <a:prstGeom prst="rect">
            <a:avLst/>
          </a:prstGeom>
        </p:spPr>
      </p:pic>
      <p:pic>
        <p:nvPicPr>
          <p:cNvPr id="10" name="Picture 9" descr="species-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438400"/>
            <a:ext cx="8153400" cy="42100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8153400" y="227442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pecies-KEG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436" y="46300"/>
            <a:ext cx="7971128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ne-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32" y="1600200"/>
            <a:ext cx="8458200" cy="4803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Gene/Sequence Search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6" y="1487656"/>
            <a:ext cx="8135303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981200" y="34290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848600" y="28194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Gene/Sequence Page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" y="1828800"/>
            <a:ext cx="7963853" cy="258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25908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32433" cy="36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04322"/>
            <a:ext cx="5614988" cy="15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Marker Search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7809548" cy="331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895273" cy="37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5343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" y="1371600"/>
            <a:ext cx="8101013" cy="36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Germplasm</a:t>
            </a:r>
            <a:r>
              <a:rPr lang="en-US" dirty="0" smtClean="0"/>
              <a:t> Search</a:t>
            </a:r>
            <a:endParaRPr lang="en-US" dirty="0"/>
          </a:p>
        </p:txBody>
      </p:sp>
      <p:pic>
        <p:nvPicPr>
          <p:cNvPr id="6" name="Picture 5" descr="g-search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25" y="1447800"/>
            <a:ext cx="9010650" cy="4305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452750" y="2590800"/>
            <a:ext cx="252012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95800" y="3048000"/>
            <a:ext cx="252012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-searc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447800"/>
            <a:ext cx="8817477" cy="4724400"/>
          </a:xfrm>
          <a:prstGeom prst="rect">
            <a:avLst/>
          </a:prstGeom>
        </p:spPr>
      </p:pic>
      <p:pic>
        <p:nvPicPr>
          <p:cNvPr id="14" name="Picture 13" descr="g-sear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447800"/>
            <a:ext cx="8465790" cy="5105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990600" y="20574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Topics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43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is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 structure and Infrastructure</a:t>
            </a:r>
          </a:p>
          <a:p>
            <a:pPr lvl="1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CottonGen’s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Year’s Achievements 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 Overview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Data, Tools, Searches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Trait Search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512118" cy="182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998143" cy="383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083868" cy="34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262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it-IT" sz="4700" dirty="0" smtClean="0">
                <a:latin typeface="+mj-lt"/>
              </a:rPr>
              <a:t>Complete transfer of CottonDB and CMD data to CottonGen</a:t>
            </a:r>
          </a:p>
          <a:p>
            <a:pPr marL="0" indent="0">
              <a:buNone/>
            </a:pPr>
            <a:endParaRPr lang="it-IT" sz="2100" dirty="0" smtClean="0">
              <a:latin typeface="+mj-lt"/>
            </a:endParaRPr>
          </a:p>
          <a:p>
            <a:r>
              <a:rPr lang="it-IT" sz="4700" dirty="0" smtClean="0">
                <a:latin typeface="+mj-lt"/>
              </a:rPr>
              <a:t>Implement and develop new Drupal interfaces to browse, query and download data according to user requirements</a:t>
            </a:r>
            <a:br>
              <a:rPr lang="it-IT" sz="4700" dirty="0" smtClean="0">
                <a:latin typeface="+mj-lt"/>
              </a:rPr>
            </a:br>
            <a:endParaRPr lang="it-IT" sz="2100" dirty="0" smtClean="0">
              <a:latin typeface="+mj-lt"/>
            </a:endParaRPr>
          </a:p>
          <a:p>
            <a:r>
              <a:rPr lang="it-IT" sz="4700" dirty="0" smtClean="0">
                <a:latin typeface="+mj-lt"/>
              </a:rPr>
              <a:t>Add annotated genome sequence, transcriptome, genotype and phenotype data</a:t>
            </a:r>
            <a:br>
              <a:rPr lang="it-IT" sz="4700" dirty="0" smtClean="0">
                <a:latin typeface="+mj-lt"/>
              </a:rPr>
            </a:br>
            <a:endParaRPr lang="it-IT" sz="2100" dirty="0" smtClean="0">
              <a:latin typeface="+mj-lt"/>
            </a:endParaRPr>
          </a:p>
          <a:p>
            <a:r>
              <a:rPr lang="en-US" sz="4700" dirty="0" smtClean="0">
                <a:latin typeface="+mj-lt"/>
              </a:rPr>
              <a:t>Implement </a:t>
            </a:r>
            <a:r>
              <a:rPr lang="en-US" sz="4700" dirty="0" err="1" smtClean="0">
                <a:latin typeface="+mj-lt"/>
              </a:rPr>
              <a:t>GenSAS</a:t>
            </a:r>
            <a:r>
              <a:rPr lang="en-US" sz="4700" dirty="0" smtClean="0">
                <a:latin typeface="+mj-lt"/>
              </a:rPr>
              <a:t>, a genome annotation community annotation tool.</a:t>
            </a:r>
          </a:p>
          <a:p>
            <a:endParaRPr lang="en-US" sz="2100" dirty="0" smtClean="0"/>
          </a:p>
          <a:p>
            <a:r>
              <a:rPr lang="it-IT" sz="4700" dirty="0" smtClean="0">
                <a:latin typeface="+mj-lt"/>
              </a:rPr>
              <a:t>Develop a breeders toolbox to assist in breeding decisions</a:t>
            </a:r>
            <a:endParaRPr lang="en-US" sz="4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895" y="115669"/>
            <a:ext cx="9103658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Cross Assist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Generates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list of parents and the number of seedlings to get the progeny with desired traits</a:t>
            </a:r>
            <a:endParaRPr lang="en-US" sz="2800" b="1" dirty="0">
              <a:solidFill>
                <a:srgbClr val="FFFF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9952"/>
            <a:ext cx="7772400" cy="510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28725"/>
            <a:ext cx="40386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70" y="1600200"/>
            <a:ext cx="875905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7552" y="685800"/>
            <a:ext cx="71688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320"/>
            <a:ext cx="8305800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Industry Funding</a:t>
            </a:r>
          </a:p>
          <a:p>
            <a:pPr lvl="1"/>
            <a:r>
              <a:rPr lang="en-US" dirty="0" smtClean="0">
                <a:latin typeface="+mj-lt"/>
              </a:rPr>
              <a:t>Cotton Incorporated, Bayer </a:t>
            </a:r>
            <a:r>
              <a:rPr lang="en-US" dirty="0" err="1" smtClean="0">
                <a:latin typeface="+mj-lt"/>
              </a:rPr>
              <a:t>CropScience</a:t>
            </a:r>
            <a:r>
              <a:rPr lang="en-US" dirty="0" smtClean="0">
                <a:latin typeface="+mj-lt"/>
              </a:rPr>
              <a:t>, Dow/</a:t>
            </a:r>
            <a:r>
              <a:rPr lang="en-US" dirty="0" err="1" smtClean="0">
                <a:latin typeface="+mj-lt"/>
              </a:rPr>
              <a:t>Phytogen</a:t>
            </a:r>
            <a:r>
              <a:rPr lang="en-US" dirty="0" smtClean="0">
                <a:latin typeface="+mj-lt"/>
              </a:rPr>
              <a:t>, Monsanto,  Association of Agricultural Experiment Station Directors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Government Funding</a:t>
            </a:r>
          </a:p>
          <a:p>
            <a:pPr lvl="1"/>
            <a:r>
              <a:rPr lang="en-US" dirty="0" smtClean="0">
                <a:latin typeface="+mj-lt"/>
              </a:rPr>
              <a:t>USDA ARS</a:t>
            </a:r>
          </a:p>
          <a:p>
            <a:pPr lvl="1"/>
            <a:r>
              <a:rPr lang="en-US" dirty="0" smtClean="0">
                <a:latin typeface="+mj-lt"/>
              </a:rPr>
              <a:t>USDA NIFA AFRI and SCRI programs (funding </a:t>
            </a:r>
            <a:r>
              <a:rPr lang="en-US" dirty="0" err="1" smtClean="0">
                <a:latin typeface="+mj-lt"/>
              </a:rPr>
              <a:t>Mainlab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Tripal</a:t>
            </a:r>
            <a:r>
              <a:rPr lang="en-US" dirty="0" smtClean="0">
                <a:latin typeface="+mj-lt"/>
              </a:rPr>
              <a:t>  and </a:t>
            </a:r>
            <a:r>
              <a:rPr lang="en-US" dirty="0" err="1" smtClean="0">
                <a:latin typeface="+mj-lt"/>
              </a:rPr>
              <a:t>GenSAS</a:t>
            </a:r>
            <a:r>
              <a:rPr lang="en-US" dirty="0" smtClean="0">
                <a:latin typeface="+mj-lt"/>
              </a:rPr>
              <a:t> Development)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University Support</a:t>
            </a:r>
          </a:p>
          <a:p>
            <a:pPr lvl="1"/>
            <a:r>
              <a:rPr lang="en-US" dirty="0" smtClean="0">
                <a:latin typeface="+mj-lt"/>
              </a:rPr>
              <a:t>Washington State University, Texas A&amp;M, Clemson University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Community of Cotton Researchers</a:t>
            </a:r>
          </a:p>
          <a:p>
            <a:pPr lvl="1"/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82296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THANKS FOR YOUR ATTENTION!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657600"/>
            <a:ext cx="693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9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is </a:t>
            </a:r>
            <a:r>
              <a:rPr lang="en-US" sz="4400" b="1" dirty="0" err="1" smtClean="0"/>
              <a:t>CottonGen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new cotton community database to further enable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basic, translational and applied cotton research.</a:t>
            </a: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Built using the new open-source, user-friendly, Tripal database infrastructure used by several other databases</a:t>
            </a: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Consolidate  and expand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CottonDB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CMD to include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transcriptome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genome sequence and breeding data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CottonGen</a:t>
            </a:r>
            <a:r>
              <a:rPr lang="en-US" sz="4400" b="1" dirty="0" smtClean="0"/>
              <a:t> Structure</a:t>
            </a:r>
            <a:endParaRPr lang="en-US" sz="4400" b="1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71600" y="4800600"/>
            <a:ext cx="6248400" cy="1216025"/>
            <a:chOff x="1371600" y="4724400"/>
            <a:chExt cx="6248400" cy="1216025"/>
          </a:xfrm>
        </p:grpSpPr>
        <p:sp>
          <p:nvSpPr>
            <p:cNvPr id="5" name="Rectangle 104"/>
            <p:cNvSpPr>
              <a:spLocks noChangeArrowheads="1"/>
            </p:cNvSpPr>
            <p:nvPr/>
          </p:nvSpPr>
          <p:spPr bwMode="auto">
            <a:xfrm>
              <a:off x="1371600" y="5486400"/>
              <a:ext cx="624840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>
                  <a:latin typeface="+mj-lt"/>
                </a:rPr>
                <a:t>Generic Database schema</a:t>
              </a:r>
            </a:p>
          </p:txBody>
        </p:sp>
        <p:sp>
          <p:nvSpPr>
            <p:cNvPr id="6" name="AutoShape 105" descr="Tripal">
              <a:hlinkClick r:id="rId3"/>
            </p:cNvPr>
            <p:cNvSpPr>
              <a:spLocks noChangeAspect="1" noChangeArrowheads="1"/>
            </p:cNvSpPr>
            <p:nvPr/>
          </p:nvSpPr>
          <p:spPr bwMode="auto">
            <a:xfrm>
              <a:off x="3200400" y="4724400"/>
              <a:ext cx="2512762" cy="76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Chado</a:t>
              </a:r>
              <a:endPara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19200" y="1676400"/>
            <a:ext cx="6732588" cy="1486019"/>
            <a:chOff x="1295400" y="1600200"/>
            <a:chExt cx="6732588" cy="1486019"/>
          </a:xfrm>
        </p:grpSpPr>
        <p:sp>
          <p:nvSpPr>
            <p:cNvPr id="8" name="Text Box 108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6732588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latin typeface="+mj-lt"/>
                  <a:cs typeface="Calibri" pitchFamily="34" charset="0"/>
                </a:rPr>
                <a:t>Content Management System</a:t>
              </a:r>
            </a:p>
            <a:p>
              <a:endParaRPr lang="en-US" dirty="0"/>
            </a:p>
          </p:txBody>
        </p:sp>
        <p:pic>
          <p:nvPicPr>
            <p:cNvPr id="9" name="Picture 117" descr="drupal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1600200"/>
              <a:ext cx="2192338" cy="611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219200" y="2895600"/>
            <a:ext cx="6553200" cy="1828800"/>
            <a:chOff x="1219200" y="2895600"/>
            <a:chExt cx="6553200" cy="1828800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19200" y="3276600"/>
              <a:ext cx="6553200" cy="1447800"/>
              <a:chOff x="1219200" y="3276600"/>
              <a:chExt cx="6553200" cy="1447800"/>
            </a:xfrm>
          </p:grpSpPr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219200" y="3276600"/>
                <a:ext cx="6553200" cy="1209020"/>
                <a:chOff x="1219200" y="3276600"/>
                <a:chExt cx="6553200" cy="1209020"/>
              </a:xfrm>
            </p:grpSpPr>
            <p:pic>
              <p:nvPicPr>
                <p:cNvPr id="15" name="Picture 106" descr="200px-TripalLogo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41142" y="3276600"/>
                  <a:ext cx="1534121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1219200" y="3962400"/>
                  <a:ext cx="65532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Drupal modules as web front-end for Chado</a:t>
                  </a:r>
                </a:p>
              </p:txBody>
            </p:sp>
          </p:grpSp>
          <p:sp>
            <p:nvSpPr>
              <p:cNvPr id="14" name="Line 118"/>
              <p:cNvSpPr>
                <a:spLocks noChangeShapeType="1"/>
              </p:cNvSpPr>
              <p:nvPr/>
            </p:nvSpPr>
            <p:spPr bwMode="auto">
              <a:xfrm flipV="1">
                <a:off x="4495800" y="44196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Line 119"/>
            <p:cNvSpPr>
              <a:spLocks noChangeShapeType="1"/>
            </p:cNvSpPr>
            <p:nvPr/>
          </p:nvSpPr>
          <p:spPr bwMode="auto">
            <a:xfrm flipV="1">
              <a:off x="4495800" y="2895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 descr="Gmod-gea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19" y="4821715"/>
            <a:ext cx="992364" cy="7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1111401"/>
            <a:ext cx="4389120" cy="4222599"/>
            <a:chOff x="2286000" y="1111401"/>
            <a:chExt cx="4389120" cy="4222599"/>
          </a:xfrm>
        </p:grpSpPr>
        <p:grpSp>
          <p:nvGrpSpPr>
            <p:cNvPr id="5122" name="Group 14"/>
            <p:cNvGrpSpPr>
              <a:grpSpLocks/>
            </p:cNvGrpSpPr>
            <p:nvPr/>
          </p:nvGrpSpPr>
          <p:grpSpPr bwMode="auto">
            <a:xfrm>
              <a:off x="2286000" y="1111401"/>
              <a:ext cx="4389120" cy="4222599"/>
              <a:chOff x="2445908" y="1153857"/>
              <a:chExt cx="4876800" cy="4937758"/>
            </a:xfrm>
          </p:grpSpPr>
          <p:pic>
            <p:nvPicPr>
              <p:cNvPr id="512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5908" y="1153857"/>
                <a:ext cx="4876800" cy="4937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5009852" y="2454325"/>
                <a:ext cx="1239043" cy="382513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Genetics 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287045" y="4714720"/>
                <a:ext cx="1243013" cy="3222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Breeding 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629375" y="3752286"/>
                <a:ext cx="1524000" cy="368229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 err="1">
                    <a:solidFill>
                      <a:srgbClr val="002060"/>
                    </a:solidFill>
                  </a:rPr>
                  <a:t>Germplasm</a:t>
                </a:r>
                <a:r>
                  <a:rPr lang="en-US" sz="1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004708" y="3775299"/>
                <a:ext cx="1179512" cy="322201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Diversity </a:t>
                </a:r>
              </a:p>
            </p:txBody>
          </p:sp>
          <p:sp>
            <p:nvSpPr>
              <p:cNvPr id="2" name="Rectangle 1"/>
              <p:cNvSpPr/>
              <p:nvPr/>
            </p:nvSpPr>
            <p:spPr bwMode="auto">
              <a:xfrm>
                <a:off x="3343375" y="2507111"/>
                <a:ext cx="1350716" cy="330136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Genomics 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905655" y="2870872"/>
              <a:ext cx="1170148" cy="738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2"/>
            </a:lnRef>
            <a:fillRef idx="1003">
              <a:schemeClr val="dk1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Integrated Data &amp; Tools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7350" y="152400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299" y="2557789"/>
            <a:ext cx="216217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000"/>
                </a:solidFill>
              </a:rPr>
              <a:t>Basic </a:t>
            </a:r>
            <a:r>
              <a:rPr lang="en-US" sz="2000" b="1" dirty="0" smtClean="0">
                <a:solidFill>
                  <a:srgbClr val="FFC000"/>
                </a:solidFill>
              </a:rPr>
              <a:t>Science</a:t>
            </a:r>
          </a:p>
          <a:p>
            <a:pPr>
              <a:defRPr/>
            </a:pPr>
            <a:endParaRPr lang="en-US" sz="800" b="1" dirty="0" smtClean="0">
              <a:solidFill>
                <a:srgbClr val="A5002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Structure and evolution of genome, gene function, genetic variability, mechanism underlying traits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7111" y="2667593"/>
            <a:ext cx="2352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C000"/>
                </a:solidFill>
              </a:rPr>
              <a:t>Translational Science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endParaRPr lang="en-US" sz="8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QTL /marker discovery,</a:t>
            </a: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genetic mapping,</a:t>
            </a: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Breeding values 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95400" y="5715000"/>
            <a:ext cx="6856413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Applied Science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endParaRPr lang="en-US" sz="1000" b="1" dirty="0" smtClean="0">
              <a:solidFill>
                <a:srgbClr val="FFC000"/>
              </a:solidFill>
            </a:endParaRPr>
          </a:p>
          <a:p>
            <a:pPr lvl="0" algn="ctr"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Utilization of DNA information in breeding decisions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sz="2000" b="1" dirty="0">
              <a:solidFill>
                <a:srgbClr val="A5002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8750" y="3048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 smtClean="0"/>
              <a:t>Integrated Data Facilitates Discovery!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382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5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4687395" y="3768430"/>
            <a:ext cx="4267200" cy="274320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CottonGen’s</a:t>
            </a:r>
            <a:r>
              <a:rPr lang="en-US" sz="4400" dirty="0" smtClean="0"/>
              <a:t> First Year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974609"/>
              </p:ext>
            </p:extLst>
          </p:nvPr>
        </p:nvGraphicFramePr>
        <p:xfrm>
          <a:off x="457200" y="1262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224" y="5585219"/>
            <a:ext cx="16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CottonDB</a:t>
            </a:r>
            <a:r>
              <a:rPr lang="en-US" sz="1600" dirty="0" smtClean="0"/>
              <a:t> on WSU servers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8733" y="4755755"/>
            <a:ext cx="1073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cs typeface="Calibri" pitchFamily="34" charset="0"/>
              </a:rPr>
              <a:t>Tripal</a:t>
            </a:r>
            <a:r>
              <a:rPr lang="en-US" sz="1600" dirty="0" smtClean="0">
                <a:cs typeface="Calibri" pitchFamily="34" charset="0"/>
              </a:rPr>
              <a:t>  instance created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5375" y="4161604"/>
            <a:ext cx="138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Develop &amp; Implement ICGI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86385" y="370759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CottonDB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data in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Chado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74130" y="336703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Implement Tools</a:t>
            </a: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47850" y="308112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Web page development</a:t>
            </a:r>
          </a:p>
        </p:txBody>
      </p:sp>
      <p:sp>
        <p:nvSpPr>
          <p:cNvPr id="17" name="Oval 16"/>
          <p:cNvSpPr/>
          <p:nvPr/>
        </p:nvSpPr>
        <p:spPr>
          <a:xfrm>
            <a:off x="6630069" y="2099250"/>
            <a:ext cx="539374" cy="539374"/>
          </a:xfrm>
          <a:prstGeom prst="ellipse">
            <a:avLst/>
          </a:prstGeom>
          <a:solidFill>
            <a:srgbClr val="003B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6616214" y="2887157"/>
            <a:ext cx="91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Setting Queries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20"/>
            <a:ext cx="8229600" cy="838200"/>
          </a:xfrm>
        </p:spPr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Homepage</a:t>
            </a:r>
            <a:endParaRPr lang="en-US" dirty="0"/>
          </a:p>
        </p:txBody>
      </p:sp>
      <p:pic>
        <p:nvPicPr>
          <p:cNvPr id="4" name="Picture 3" descr="ctg_hom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68" y="993028"/>
            <a:ext cx="8839200" cy="570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663" y="900658"/>
            <a:ext cx="352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www.cottongen.org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20"/>
            <a:ext cx="8229600" cy="838200"/>
          </a:xfrm>
        </p:spPr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Homepage</a:t>
            </a:r>
            <a:endParaRPr lang="en-US" dirty="0"/>
          </a:p>
        </p:txBody>
      </p:sp>
      <p:pic>
        <p:nvPicPr>
          <p:cNvPr id="4" name="Picture 3" descr="ctg_hom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68" y="993028"/>
            <a:ext cx="8839200" cy="5706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468" y="1883664"/>
            <a:ext cx="4253132" cy="3200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st-general.jpg"/>
          <p:cNvPicPr>
            <a:picLocks noChangeAspect="1"/>
          </p:cNvPicPr>
          <p:nvPr/>
        </p:nvPicPr>
        <p:blipFill rotWithShape="1">
          <a:blip r:embed="rId3" cstate="print"/>
          <a:srcRect t="2843"/>
          <a:stretch/>
        </p:blipFill>
        <p:spPr>
          <a:xfrm>
            <a:off x="166468" y="1905000"/>
            <a:ext cx="1752599" cy="2299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0440" y="19083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st-data.jpg"/>
          <p:cNvPicPr>
            <a:picLocks noChangeAspect="1"/>
          </p:cNvPicPr>
          <p:nvPr/>
        </p:nvPicPr>
        <p:blipFill rotWithShape="1">
          <a:blip r:embed="rId4" cstate="print"/>
          <a:srcRect t="1836"/>
          <a:stretch/>
        </p:blipFill>
        <p:spPr>
          <a:xfrm>
            <a:off x="1288458" y="1875173"/>
            <a:ext cx="1711125" cy="182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49300" y="19050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ist-tools.jpg"/>
          <p:cNvPicPr>
            <a:picLocks noChangeAspect="1"/>
          </p:cNvPicPr>
          <p:nvPr/>
        </p:nvPicPr>
        <p:blipFill rotWithShape="1">
          <a:blip r:embed="rId5" cstate="print"/>
          <a:srcRect t="2151"/>
          <a:stretch/>
        </p:blipFill>
        <p:spPr>
          <a:xfrm>
            <a:off x="2057400" y="1883664"/>
            <a:ext cx="1183390" cy="18267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3200" y="19050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st-search.jpg"/>
          <p:cNvPicPr>
            <a:picLocks noChangeAspect="1"/>
          </p:cNvPicPr>
          <p:nvPr/>
        </p:nvPicPr>
        <p:blipFill rotWithShape="1">
          <a:blip r:embed="rId6" cstate="print"/>
          <a:srcRect t="1349"/>
          <a:stretch/>
        </p:blipFill>
        <p:spPr>
          <a:xfrm>
            <a:off x="2987006" y="1874520"/>
            <a:ext cx="1190625" cy="18016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33800" y="19050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st-icgi.jpg"/>
          <p:cNvPicPr>
            <a:picLocks noChangeAspect="1"/>
          </p:cNvPicPr>
          <p:nvPr/>
        </p:nvPicPr>
        <p:blipFill rotWithShape="1">
          <a:blip r:embed="rId7" cstate="print"/>
          <a:srcRect t="1622" b="1"/>
          <a:stretch/>
        </p:blipFill>
        <p:spPr>
          <a:xfrm>
            <a:off x="3926207" y="1883664"/>
            <a:ext cx="1543050" cy="23269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0" y="19050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ist-mailing.jpg"/>
          <p:cNvPicPr>
            <a:picLocks noChangeAspect="1"/>
          </p:cNvPicPr>
          <p:nvPr/>
        </p:nvPicPr>
        <p:blipFill rotWithShape="1">
          <a:blip r:embed="rId8" cstate="print"/>
          <a:srcRect t="3058"/>
          <a:stretch/>
        </p:blipFill>
        <p:spPr>
          <a:xfrm>
            <a:off x="5303632" y="1883664"/>
            <a:ext cx="1694180" cy="10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724400"/>
          </a:xfrm>
        </p:spPr>
        <p:txBody>
          <a:bodyPr spcCol="457200">
            <a:normAutofit fontScale="55000" lnSpcReduction="20000"/>
          </a:bodyPr>
          <a:lstStyle/>
          <a:p>
            <a:pPr lvl="1"/>
            <a:endParaRPr lang="en-US" sz="7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Markers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Over 23,000 genetic markers</a:t>
            </a: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Maps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- 50 maps with over 43,000 loci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QTLs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- 304 QTLs and 200 QTL trait data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Polymorphism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- 2,264 polymorphic SSRs</a:t>
            </a:r>
          </a:p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Nearly 15,000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records 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Traits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- 73,296 trait scores of 6,871 GRIN entries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Sequences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Nearly 550,000 sequence records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References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 Nearly 11,000 references </a:t>
            </a:r>
          </a:p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Gossypium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Unigene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v1.0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(09/16/12)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Chinese BGI-CGP D-genome </a:t>
            </a:r>
          </a:p>
          <a:p>
            <a:pPr lvl="1"/>
            <a:endParaRPr lang="en-US" sz="4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Y-1">
      <a:majorFont>
        <a:latin typeface="Calibri"/>
        <a:ea typeface=""/>
        <a:cs typeface=""/>
      </a:majorFont>
      <a:minorFont>
        <a:latin typeface="Catri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3843</TotalTime>
  <Words>528</Words>
  <Application>Microsoft Office PowerPoint</Application>
  <PresentationFormat>On-screen Show (4:3)</PresentationFormat>
  <Paragraphs>132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PowerPoint Presentation</vt:lpstr>
      <vt:lpstr>Topics</vt:lpstr>
      <vt:lpstr>What is CottonGen?</vt:lpstr>
      <vt:lpstr>CottonGen Structure</vt:lpstr>
      <vt:lpstr>PowerPoint Presentation</vt:lpstr>
      <vt:lpstr>CottonGen’s First Year</vt:lpstr>
      <vt:lpstr>CottonGen Homepage</vt:lpstr>
      <vt:lpstr>CottonGen Homepage</vt:lpstr>
      <vt:lpstr>Data</vt:lpstr>
      <vt:lpstr>Tools with implemented data</vt:lpstr>
      <vt:lpstr>Genome Details Page</vt:lpstr>
      <vt:lpstr>Germplasm</vt:lpstr>
      <vt:lpstr>PowerPoint Presentation</vt:lpstr>
      <vt:lpstr>Image Data</vt:lpstr>
      <vt:lpstr>Species</vt:lpstr>
      <vt:lpstr>Gene/Sequence Search</vt:lpstr>
      <vt:lpstr>Gene/Sequence Page</vt:lpstr>
      <vt:lpstr>Marker Search</vt:lpstr>
      <vt:lpstr>Germplasm Search</vt:lpstr>
      <vt:lpstr>Trait Search</vt:lpstr>
      <vt:lpstr>Future Work</vt:lpstr>
      <vt:lpstr>PowerPoint Presentation</vt:lpstr>
      <vt:lpstr>Acknowledgements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</dc:creator>
  <cp:lastModifiedBy>Jing</cp:lastModifiedBy>
  <cp:revision>319</cp:revision>
  <dcterms:created xsi:type="dcterms:W3CDTF">2011-12-22T16:19:02Z</dcterms:created>
  <dcterms:modified xsi:type="dcterms:W3CDTF">2013-01-09T17:36:49Z</dcterms:modified>
</cp:coreProperties>
</file>