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sldIdLst>
    <p:sldId id="281" r:id="rId2"/>
    <p:sldId id="331" r:id="rId3"/>
    <p:sldId id="287" r:id="rId4"/>
    <p:sldId id="329" r:id="rId5"/>
    <p:sldId id="332" r:id="rId6"/>
    <p:sldId id="334" r:id="rId7"/>
    <p:sldId id="304" r:id="rId8"/>
    <p:sldId id="305" r:id="rId9"/>
    <p:sldId id="336" r:id="rId10"/>
    <p:sldId id="337" r:id="rId11"/>
    <p:sldId id="338" r:id="rId12"/>
    <p:sldId id="339" r:id="rId13"/>
    <p:sldId id="340" r:id="rId14"/>
    <p:sldId id="318" r:id="rId15"/>
    <p:sldId id="319" r:id="rId16"/>
    <p:sldId id="342" r:id="rId17"/>
    <p:sldId id="344" r:id="rId18"/>
    <p:sldId id="343" r:id="rId19"/>
    <p:sldId id="324" r:id="rId20"/>
    <p:sldId id="328" r:id="rId21"/>
    <p:sldId id="341" r:id="rId22"/>
    <p:sldId id="284" r:id="rId23"/>
    <p:sldId id="345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rrie" initials="D" lastIdx="10" clrIdx="0"/>
  <p:cmAuthor id="1" name="lab" initials="l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3B68"/>
    <a:srgbClr val="FF99FF"/>
    <a:srgbClr val="004D8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5" autoAdjust="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1-06T22:12:27.223" idx="1">
    <p:pos x="10" y="10"/>
    <p:text>Need to add the authors to the title slide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43ACCE-3CAC-40EC-A841-22107526358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7619AB5-FD1B-4299-BC76-CB0FF4749BAC}">
      <dgm:prSet phldrT="[Text]"/>
      <dgm:spPr/>
      <dgm:t>
        <a:bodyPr/>
        <a:lstStyle/>
        <a:p>
          <a:endParaRPr lang="en-US" b="1" dirty="0">
            <a:latin typeface="+mn-lt"/>
          </a:endParaRPr>
        </a:p>
      </dgm:t>
    </dgm:pt>
    <dgm:pt modelId="{8AB0E4E0-35BF-4B40-A1F7-FA3A71B2DA0A}" type="parTrans" cxnId="{98B2B0E3-F125-47AB-A5B5-CE9EE5BBFE2B}">
      <dgm:prSet/>
      <dgm:spPr/>
      <dgm:t>
        <a:bodyPr/>
        <a:lstStyle/>
        <a:p>
          <a:endParaRPr lang="en-US" b="1"/>
        </a:p>
      </dgm:t>
    </dgm:pt>
    <dgm:pt modelId="{56984430-9649-4888-B2CF-EDA3113AF2C1}" type="sibTrans" cxnId="{98B2B0E3-F125-47AB-A5B5-CE9EE5BBFE2B}">
      <dgm:prSet/>
      <dgm:spPr/>
      <dgm:t>
        <a:bodyPr/>
        <a:lstStyle/>
        <a:p>
          <a:endParaRPr lang="en-US" b="1"/>
        </a:p>
      </dgm:t>
    </dgm:pt>
    <dgm:pt modelId="{70B64629-CB24-4976-A7DE-5B8DCBCEF9F7}">
      <dgm:prSet phldrT="[Text]"/>
      <dgm:spPr/>
      <dgm:t>
        <a:bodyPr/>
        <a:lstStyle/>
        <a:p>
          <a:endParaRPr lang="en-US" b="1" dirty="0">
            <a:latin typeface="+mn-lt"/>
          </a:endParaRPr>
        </a:p>
      </dgm:t>
    </dgm:pt>
    <dgm:pt modelId="{CDB25643-9ADE-4F21-A1D3-457265D11E5B}" type="parTrans" cxnId="{E9ABB099-EE2A-4AFB-8730-5DF03B26F844}">
      <dgm:prSet/>
      <dgm:spPr/>
      <dgm:t>
        <a:bodyPr/>
        <a:lstStyle/>
        <a:p>
          <a:endParaRPr lang="en-US" b="1"/>
        </a:p>
      </dgm:t>
    </dgm:pt>
    <dgm:pt modelId="{CEB72395-6315-4312-A626-3B0432FF6490}" type="sibTrans" cxnId="{E9ABB099-EE2A-4AFB-8730-5DF03B26F844}">
      <dgm:prSet/>
      <dgm:spPr/>
      <dgm:t>
        <a:bodyPr/>
        <a:lstStyle/>
        <a:p>
          <a:endParaRPr lang="en-US" b="1"/>
        </a:p>
      </dgm:t>
    </dgm:pt>
    <dgm:pt modelId="{5A5D8DBD-57AA-4487-9CC2-521F6A6DBEBE}">
      <dgm:prSet phldrT="[Text]"/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4C67D11A-ACAD-4BAF-BEE0-83937929B459}" type="parTrans" cxnId="{17174876-AD89-4AF5-A9DA-0C2EEEFB0773}">
      <dgm:prSet/>
      <dgm:spPr/>
      <dgm:t>
        <a:bodyPr/>
        <a:lstStyle/>
        <a:p>
          <a:endParaRPr lang="en-US" b="1"/>
        </a:p>
      </dgm:t>
    </dgm:pt>
    <dgm:pt modelId="{8DC5531A-5DB5-4DCE-A861-989C39933785}" type="sibTrans" cxnId="{17174876-AD89-4AF5-A9DA-0C2EEEFB0773}">
      <dgm:prSet/>
      <dgm:spPr/>
      <dgm:t>
        <a:bodyPr/>
        <a:lstStyle/>
        <a:p>
          <a:endParaRPr lang="en-US" b="1"/>
        </a:p>
      </dgm:t>
    </dgm:pt>
    <dgm:pt modelId="{B722D230-F4A8-4A3A-9DF5-891C5C27981D}">
      <dgm:prSet phldrT="[Text]"/>
      <dgm:spPr/>
      <dgm:t>
        <a:bodyPr/>
        <a:lstStyle/>
        <a:p>
          <a:endParaRPr lang="en-US" b="1" dirty="0">
            <a:latin typeface="+mn-lt"/>
          </a:endParaRPr>
        </a:p>
      </dgm:t>
    </dgm:pt>
    <dgm:pt modelId="{69D8617D-0FE5-423B-AECF-65DB13F77352}" type="parTrans" cxnId="{A3F344F1-503C-4DDA-BFB6-4A51D3625615}">
      <dgm:prSet/>
      <dgm:spPr/>
      <dgm:t>
        <a:bodyPr/>
        <a:lstStyle/>
        <a:p>
          <a:endParaRPr lang="en-US" b="1"/>
        </a:p>
      </dgm:t>
    </dgm:pt>
    <dgm:pt modelId="{E3C73944-5F34-4371-A893-61D583EE597A}" type="sibTrans" cxnId="{A3F344F1-503C-4DDA-BFB6-4A51D3625615}">
      <dgm:prSet/>
      <dgm:spPr/>
      <dgm:t>
        <a:bodyPr/>
        <a:lstStyle/>
        <a:p>
          <a:endParaRPr lang="en-US" b="1"/>
        </a:p>
      </dgm:t>
    </dgm:pt>
    <dgm:pt modelId="{FDC461D6-9EED-488A-9033-1AE0B2646ED0}">
      <dgm:prSet phldrT="[Text]"/>
      <dgm:spPr/>
      <dgm:t>
        <a:bodyPr/>
        <a:lstStyle/>
        <a:p>
          <a:endParaRPr lang="en-US" b="1" dirty="0">
            <a:latin typeface="+mn-lt"/>
          </a:endParaRPr>
        </a:p>
      </dgm:t>
    </dgm:pt>
    <dgm:pt modelId="{8619540D-4E93-4441-8608-4CF3A63CBFDB}" type="parTrans" cxnId="{9BE46CED-93E2-44F9-A25C-BB9DD4516E8A}">
      <dgm:prSet/>
      <dgm:spPr/>
      <dgm:t>
        <a:bodyPr/>
        <a:lstStyle/>
        <a:p>
          <a:endParaRPr lang="en-US" b="1"/>
        </a:p>
      </dgm:t>
    </dgm:pt>
    <dgm:pt modelId="{6EFA2C90-2EF8-46B5-8DC2-E65FFB705518}" type="sibTrans" cxnId="{9BE46CED-93E2-44F9-A25C-BB9DD4516E8A}">
      <dgm:prSet/>
      <dgm:spPr/>
      <dgm:t>
        <a:bodyPr/>
        <a:lstStyle/>
        <a:p>
          <a:endParaRPr lang="en-US" b="1"/>
        </a:p>
      </dgm:t>
    </dgm:pt>
    <dgm:pt modelId="{EE6AFA97-3A93-4A4B-AF9E-65FFB6A58F27}" type="pres">
      <dgm:prSet presAssocID="{8243ACCE-3CAC-40EC-A841-22107526358C}" presName="arrowDiagram" presStyleCnt="0">
        <dgm:presLayoutVars>
          <dgm:chMax val="5"/>
          <dgm:dir/>
          <dgm:resizeHandles val="exact"/>
        </dgm:presLayoutVars>
      </dgm:prSet>
      <dgm:spPr/>
    </dgm:pt>
    <dgm:pt modelId="{6B486256-99E5-488B-8004-AF3F70CD1B15}" type="pres">
      <dgm:prSet presAssocID="{8243ACCE-3CAC-40EC-A841-22107526358C}" presName="arrow" presStyleLbl="bgShp" presStyleIdx="0" presStyleCnt="1" custScaleX="108796" custLinFactNeighborY="-271"/>
      <dgm:sp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</dgm:spPr>
    </dgm:pt>
    <dgm:pt modelId="{3C9CAE48-FCB3-4CD5-AF01-82663DB8FB94}" type="pres">
      <dgm:prSet presAssocID="{8243ACCE-3CAC-40EC-A841-22107526358C}" presName="arrowDiagram5" presStyleCnt="0"/>
      <dgm:spPr/>
    </dgm:pt>
    <dgm:pt modelId="{A9E7A8DF-C555-42DA-A107-5EB087006842}" type="pres">
      <dgm:prSet presAssocID="{B722D230-F4A8-4A3A-9DF5-891C5C27981D}" presName="bullet5a" presStyleLbl="node1" presStyleIdx="0" presStyleCnt="5" custLinFactX="-100000" custLinFactNeighborX="-102921" custLinFactNeighborY="50925"/>
      <dgm:spPr>
        <a:solidFill>
          <a:srgbClr val="003B68"/>
        </a:solidFill>
      </dgm:spPr>
    </dgm:pt>
    <dgm:pt modelId="{C3B8C030-1576-48E8-A843-0AD7D975CFF4}" type="pres">
      <dgm:prSet presAssocID="{B722D230-F4A8-4A3A-9DF5-891C5C27981D}" presName="textBox5a" presStyleLbl="revTx" presStyleIdx="0" presStyleCnt="5" custLinFactNeighborX="-9058" custLinFactNeighborY="-10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230A7-BF13-4A64-B67D-DBFC2F5E8ECB}" type="pres">
      <dgm:prSet presAssocID="{FDC461D6-9EED-488A-9033-1AE0B2646ED0}" presName="bullet5b" presStyleLbl="node1" presStyleIdx="1" presStyleCnt="5" custLinFactX="-80490" custLinFactNeighborX="-100000" custLinFactNeighborY="83701"/>
      <dgm:spPr>
        <a:solidFill>
          <a:srgbClr val="003B68"/>
        </a:solidFill>
      </dgm:spPr>
    </dgm:pt>
    <dgm:pt modelId="{53326F8C-81B9-4F8E-A0C8-C9EA2902C07E}" type="pres">
      <dgm:prSet presAssocID="{FDC461D6-9EED-488A-9033-1AE0B2646ED0}" presName="textBox5b" presStyleLbl="revTx" presStyleIdx="1" presStyleCnt="5" custLinFactNeighborX="38798" custLinFactNeighborY="-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8C085-5DDD-4EC8-950C-A3AA28085515}" type="pres">
      <dgm:prSet presAssocID="{77619AB5-FD1B-4299-BC76-CB0FF4749BAC}" presName="bullet5c" presStyleLbl="node1" presStyleIdx="2" presStyleCnt="5" custLinFactX="-98073" custLinFactNeighborX="-100000" custLinFactNeighborY="90553"/>
      <dgm:spPr>
        <a:solidFill>
          <a:srgbClr val="003B68"/>
        </a:solidFill>
      </dgm:spPr>
    </dgm:pt>
    <dgm:pt modelId="{E2E32F4B-4949-4137-A5E5-A5F98C892966}" type="pres">
      <dgm:prSet presAssocID="{77619AB5-FD1B-4299-BC76-CB0FF4749BAC}" presName="textBox5c" presStyleLbl="revTx" presStyleIdx="2" presStyleCnt="5" custScaleX="94512" custScaleY="31722" custLinFactNeighborX="-12977" custLinFactNeighborY="-17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4C1C6-43B2-47A8-9EA3-F2FAD765C82B}" type="pres">
      <dgm:prSet presAssocID="{70B64629-CB24-4976-A7DE-5B8DCBCEF9F7}" presName="bullet5d" presStyleLbl="node1" presStyleIdx="3" presStyleCnt="5" custScaleX="97206" custScaleY="97206" custLinFactX="-100000" custLinFactNeighborX="-108788" custLinFactNeighborY="68946"/>
      <dgm:spPr>
        <a:solidFill>
          <a:srgbClr val="003B68"/>
        </a:solidFill>
      </dgm:spPr>
    </dgm:pt>
    <dgm:pt modelId="{C5A0217B-48ED-4147-9269-EA0550838A47}" type="pres">
      <dgm:prSet presAssocID="{70B64629-CB24-4976-A7DE-5B8DCBCEF9F7}" presName="textBox5d" presStyleLbl="revTx" presStyleIdx="3" presStyleCnt="5" custScaleY="37702" custLinFactNeighborX="-20696" custLinFactNeighborY="-12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CAC42-18DC-46AC-956E-4022BA670F7E}" type="pres">
      <dgm:prSet presAssocID="{5A5D8DBD-57AA-4487-9CC2-521F6A6DBEBE}" presName="bullet5e" presStyleLbl="node1" presStyleIdx="4" presStyleCnt="5" custScaleX="88156" custScaleY="88156" custLinFactX="-87743" custLinFactNeighborX="-100000" custLinFactNeighborY="43686"/>
      <dgm:spPr>
        <a:solidFill>
          <a:srgbClr val="003B68"/>
        </a:solidFill>
      </dgm:spPr>
      <dgm:t>
        <a:bodyPr/>
        <a:lstStyle/>
        <a:p>
          <a:endParaRPr lang="en-US"/>
        </a:p>
      </dgm:t>
    </dgm:pt>
    <dgm:pt modelId="{A907D7BD-A5EC-4F25-A79F-E317841DECA6}" type="pres">
      <dgm:prSet presAssocID="{5A5D8DBD-57AA-4487-9CC2-521F6A6DBEBE}" presName="textBox5e" presStyleLbl="revTx" presStyleIdx="4" presStyleCnt="5" custScaleX="89855" custScaleY="25459" custLinFactNeighborX="-27626" custLinFactNeighborY="-19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6A02F2-6007-479B-91E8-AF7F54238D90}" type="presOf" srcId="{8243ACCE-3CAC-40EC-A841-22107526358C}" destId="{EE6AFA97-3A93-4A4B-AF9E-65FFB6A58F27}" srcOrd="0" destOrd="0" presId="urn:microsoft.com/office/officeart/2005/8/layout/arrow2"/>
    <dgm:cxn modelId="{17174876-AD89-4AF5-A9DA-0C2EEEFB0773}" srcId="{8243ACCE-3CAC-40EC-A841-22107526358C}" destId="{5A5D8DBD-57AA-4487-9CC2-521F6A6DBEBE}" srcOrd="4" destOrd="0" parTransId="{4C67D11A-ACAD-4BAF-BEE0-83937929B459}" sibTransId="{8DC5531A-5DB5-4DCE-A861-989C39933785}"/>
    <dgm:cxn modelId="{98B2B0E3-F125-47AB-A5B5-CE9EE5BBFE2B}" srcId="{8243ACCE-3CAC-40EC-A841-22107526358C}" destId="{77619AB5-FD1B-4299-BC76-CB0FF4749BAC}" srcOrd="2" destOrd="0" parTransId="{8AB0E4E0-35BF-4B40-A1F7-FA3A71B2DA0A}" sibTransId="{56984430-9649-4888-B2CF-EDA3113AF2C1}"/>
    <dgm:cxn modelId="{F089C0E1-1D68-417F-86AA-01C422FA9A5A}" type="presOf" srcId="{B722D230-F4A8-4A3A-9DF5-891C5C27981D}" destId="{C3B8C030-1576-48E8-A843-0AD7D975CFF4}" srcOrd="0" destOrd="0" presId="urn:microsoft.com/office/officeart/2005/8/layout/arrow2"/>
    <dgm:cxn modelId="{A14816CC-A981-4889-89C8-0A86FD4EC656}" type="presOf" srcId="{5A5D8DBD-57AA-4487-9CC2-521F6A6DBEBE}" destId="{A907D7BD-A5EC-4F25-A79F-E317841DECA6}" srcOrd="0" destOrd="0" presId="urn:microsoft.com/office/officeart/2005/8/layout/arrow2"/>
    <dgm:cxn modelId="{77EE24DF-E955-4FC9-BEA6-DF5C27AB3224}" type="presOf" srcId="{70B64629-CB24-4976-A7DE-5B8DCBCEF9F7}" destId="{C5A0217B-48ED-4147-9269-EA0550838A47}" srcOrd="0" destOrd="0" presId="urn:microsoft.com/office/officeart/2005/8/layout/arrow2"/>
    <dgm:cxn modelId="{4A4A1AA0-F996-4B12-AACA-C9290DB50724}" type="presOf" srcId="{FDC461D6-9EED-488A-9033-1AE0B2646ED0}" destId="{53326F8C-81B9-4F8E-A0C8-C9EA2902C07E}" srcOrd="0" destOrd="0" presId="urn:microsoft.com/office/officeart/2005/8/layout/arrow2"/>
    <dgm:cxn modelId="{A3F344F1-503C-4DDA-BFB6-4A51D3625615}" srcId="{8243ACCE-3CAC-40EC-A841-22107526358C}" destId="{B722D230-F4A8-4A3A-9DF5-891C5C27981D}" srcOrd="0" destOrd="0" parTransId="{69D8617D-0FE5-423B-AECF-65DB13F77352}" sibTransId="{E3C73944-5F34-4371-A893-61D583EE597A}"/>
    <dgm:cxn modelId="{9BE46CED-93E2-44F9-A25C-BB9DD4516E8A}" srcId="{8243ACCE-3CAC-40EC-A841-22107526358C}" destId="{FDC461D6-9EED-488A-9033-1AE0B2646ED0}" srcOrd="1" destOrd="0" parTransId="{8619540D-4E93-4441-8608-4CF3A63CBFDB}" sibTransId="{6EFA2C90-2EF8-46B5-8DC2-E65FFB705518}"/>
    <dgm:cxn modelId="{CEF32C72-6073-449F-8137-131AC47AA9F3}" type="presOf" srcId="{77619AB5-FD1B-4299-BC76-CB0FF4749BAC}" destId="{E2E32F4B-4949-4137-A5E5-A5F98C892966}" srcOrd="0" destOrd="0" presId="urn:microsoft.com/office/officeart/2005/8/layout/arrow2"/>
    <dgm:cxn modelId="{E9ABB099-EE2A-4AFB-8730-5DF03B26F844}" srcId="{8243ACCE-3CAC-40EC-A841-22107526358C}" destId="{70B64629-CB24-4976-A7DE-5B8DCBCEF9F7}" srcOrd="3" destOrd="0" parTransId="{CDB25643-9ADE-4F21-A1D3-457265D11E5B}" sibTransId="{CEB72395-6315-4312-A626-3B0432FF6490}"/>
    <dgm:cxn modelId="{8DFF58C7-454E-4BC7-B693-1E3A03AD0FCA}" type="presParOf" srcId="{EE6AFA97-3A93-4A4B-AF9E-65FFB6A58F27}" destId="{6B486256-99E5-488B-8004-AF3F70CD1B15}" srcOrd="0" destOrd="0" presId="urn:microsoft.com/office/officeart/2005/8/layout/arrow2"/>
    <dgm:cxn modelId="{B946AC50-9E3E-42E8-863F-8B40417AC20B}" type="presParOf" srcId="{EE6AFA97-3A93-4A4B-AF9E-65FFB6A58F27}" destId="{3C9CAE48-FCB3-4CD5-AF01-82663DB8FB94}" srcOrd="1" destOrd="0" presId="urn:microsoft.com/office/officeart/2005/8/layout/arrow2"/>
    <dgm:cxn modelId="{77B0B6EB-8D2F-4039-8B4B-4A82549133E0}" type="presParOf" srcId="{3C9CAE48-FCB3-4CD5-AF01-82663DB8FB94}" destId="{A9E7A8DF-C555-42DA-A107-5EB087006842}" srcOrd="0" destOrd="0" presId="urn:microsoft.com/office/officeart/2005/8/layout/arrow2"/>
    <dgm:cxn modelId="{2696DBB2-7143-4BF2-B869-AC5666CDB8DB}" type="presParOf" srcId="{3C9CAE48-FCB3-4CD5-AF01-82663DB8FB94}" destId="{C3B8C030-1576-48E8-A843-0AD7D975CFF4}" srcOrd="1" destOrd="0" presId="urn:microsoft.com/office/officeart/2005/8/layout/arrow2"/>
    <dgm:cxn modelId="{4EEBFB19-8174-4AD0-AF63-8E2363346990}" type="presParOf" srcId="{3C9CAE48-FCB3-4CD5-AF01-82663DB8FB94}" destId="{DF5230A7-BF13-4A64-B67D-DBFC2F5E8ECB}" srcOrd="2" destOrd="0" presId="urn:microsoft.com/office/officeart/2005/8/layout/arrow2"/>
    <dgm:cxn modelId="{58D28703-36D9-4E24-A126-C8A3B6772A3E}" type="presParOf" srcId="{3C9CAE48-FCB3-4CD5-AF01-82663DB8FB94}" destId="{53326F8C-81B9-4F8E-A0C8-C9EA2902C07E}" srcOrd="3" destOrd="0" presId="urn:microsoft.com/office/officeart/2005/8/layout/arrow2"/>
    <dgm:cxn modelId="{1D98584D-0461-426E-9D3D-8E3139C23BA3}" type="presParOf" srcId="{3C9CAE48-FCB3-4CD5-AF01-82663DB8FB94}" destId="{C0C8C085-5DDD-4EC8-950C-A3AA28085515}" srcOrd="4" destOrd="0" presId="urn:microsoft.com/office/officeart/2005/8/layout/arrow2"/>
    <dgm:cxn modelId="{A0A81577-2551-46D9-A4A6-FDFA8E489473}" type="presParOf" srcId="{3C9CAE48-FCB3-4CD5-AF01-82663DB8FB94}" destId="{E2E32F4B-4949-4137-A5E5-A5F98C892966}" srcOrd="5" destOrd="0" presId="urn:microsoft.com/office/officeart/2005/8/layout/arrow2"/>
    <dgm:cxn modelId="{834FA21A-162A-4787-8A80-B4216F75451A}" type="presParOf" srcId="{3C9CAE48-FCB3-4CD5-AF01-82663DB8FB94}" destId="{9624C1C6-43B2-47A8-9EA3-F2FAD765C82B}" srcOrd="6" destOrd="0" presId="urn:microsoft.com/office/officeart/2005/8/layout/arrow2"/>
    <dgm:cxn modelId="{EAAC3402-664A-4427-93CF-FFDD729D9CE3}" type="presParOf" srcId="{3C9CAE48-FCB3-4CD5-AF01-82663DB8FB94}" destId="{C5A0217B-48ED-4147-9269-EA0550838A47}" srcOrd="7" destOrd="0" presId="urn:microsoft.com/office/officeart/2005/8/layout/arrow2"/>
    <dgm:cxn modelId="{DC88E0E0-1D8E-4D95-876F-9D0E59D756CF}" type="presParOf" srcId="{3C9CAE48-FCB3-4CD5-AF01-82663DB8FB94}" destId="{32BCAC42-18DC-46AC-956E-4022BA670F7E}" srcOrd="8" destOrd="0" presId="urn:microsoft.com/office/officeart/2005/8/layout/arrow2"/>
    <dgm:cxn modelId="{368E97A3-DD08-473E-B1C5-DD39BF292A07}" type="presParOf" srcId="{3C9CAE48-FCB3-4CD5-AF01-82663DB8FB94}" destId="{A907D7BD-A5EC-4F25-A79F-E317841DECA6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43ACCE-3CAC-40EC-A841-22107526358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7619AB5-FD1B-4299-BC76-CB0FF4749BAC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8AB0E4E0-35BF-4B40-A1F7-FA3A71B2DA0A}" type="parTrans" cxnId="{98B2B0E3-F125-47AB-A5B5-CE9EE5BBFE2B}">
      <dgm:prSet/>
      <dgm:spPr/>
      <dgm:t>
        <a:bodyPr/>
        <a:lstStyle/>
        <a:p>
          <a:endParaRPr lang="en-US"/>
        </a:p>
      </dgm:t>
    </dgm:pt>
    <dgm:pt modelId="{56984430-9649-4888-B2CF-EDA3113AF2C1}" type="sibTrans" cxnId="{98B2B0E3-F125-47AB-A5B5-CE9EE5BBFE2B}">
      <dgm:prSet/>
      <dgm:spPr/>
      <dgm:t>
        <a:bodyPr/>
        <a:lstStyle/>
        <a:p>
          <a:endParaRPr lang="en-US"/>
        </a:p>
      </dgm:t>
    </dgm:pt>
    <dgm:pt modelId="{70B64629-CB24-4976-A7DE-5B8DCBCEF9F7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CDB25643-9ADE-4F21-A1D3-457265D11E5B}" type="parTrans" cxnId="{E9ABB099-EE2A-4AFB-8730-5DF03B26F844}">
      <dgm:prSet/>
      <dgm:spPr/>
      <dgm:t>
        <a:bodyPr/>
        <a:lstStyle/>
        <a:p>
          <a:endParaRPr lang="en-US"/>
        </a:p>
      </dgm:t>
    </dgm:pt>
    <dgm:pt modelId="{CEB72395-6315-4312-A626-3B0432FF6490}" type="sibTrans" cxnId="{E9ABB099-EE2A-4AFB-8730-5DF03B26F844}">
      <dgm:prSet/>
      <dgm:spPr/>
      <dgm:t>
        <a:bodyPr/>
        <a:lstStyle/>
        <a:p>
          <a:endParaRPr lang="en-US"/>
        </a:p>
      </dgm:t>
    </dgm:pt>
    <dgm:pt modelId="{5A5D8DBD-57AA-4487-9CC2-521F6A6DBEBE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C67D11A-ACAD-4BAF-BEE0-83937929B459}" type="parTrans" cxnId="{17174876-AD89-4AF5-A9DA-0C2EEEFB0773}">
      <dgm:prSet/>
      <dgm:spPr/>
      <dgm:t>
        <a:bodyPr/>
        <a:lstStyle/>
        <a:p>
          <a:endParaRPr lang="en-US"/>
        </a:p>
      </dgm:t>
    </dgm:pt>
    <dgm:pt modelId="{8DC5531A-5DB5-4DCE-A861-989C39933785}" type="sibTrans" cxnId="{17174876-AD89-4AF5-A9DA-0C2EEEFB0773}">
      <dgm:prSet/>
      <dgm:spPr/>
      <dgm:t>
        <a:bodyPr/>
        <a:lstStyle/>
        <a:p>
          <a:endParaRPr lang="en-US"/>
        </a:p>
      </dgm:t>
    </dgm:pt>
    <dgm:pt modelId="{B722D230-F4A8-4A3A-9DF5-891C5C27981D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69D8617D-0FE5-423B-AECF-65DB13F77352}" type="parTrans" cxnId="{A3F344F1-503C-4DDA-BFB6-4A51D3625615}">
      <dgm:prSet/>
      <dgm:spPr/>
      <dgm:t>
        <a:bodyPr/>
        <a:lstStyle/>
        <a:p>
          <a:endParaRPr lang="en-US"/>
        </a:p>
      </dgm:t>
    </dgm:pt>
    <dgm:pt modelId="{E3C73944-5F34-4371-A893-61D583EE597A}" type="sibTrans" cxnId="{A3F344F1-503C-4DDA-BFB6-4A51D3625615}">
      <dgm:prSet/>
      <dgm:spPr/>
      <dgm:t>
        <a:bodyPr/>
        <a:lstStyle/>
        <a:p>
          <a:endParaRPr lang="en-US"/>
        </a:p>
      </dgm:t>
    </dgm:pt>
    <dgm:pt modelId="{FDC461D6-9EED-488A-9033-1AE0B2646ED0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8619540D-4E93-4441-8608-4CF3A63CBFDB}" type="parTrans" cxnId="{9BE46CED-93E2-44F9-A25C-BB9DD4516E8A}">
      <dgm:prSet/>
      <dgm:spPr/>
      <dgm:t>
        <a:bodyPr/>
        <a:lstStyle/>
        <a:p>
          <a:endParaRPr lang="en-US"/>
        </a:p>
      </dgm:t>
    </dgm:pt>
    <dgm:pt modelId="{6EFA2C90-2EF8-46B5-8DC2-E65FFB705518}" type="sibTrans" cxnId="{9BE46CED-93E2-44F9-A25C-BB9DD4516E8A}">
      <dgm:prSet/>
      <dgm:spPr/>
      <dgm:t>
        <a:bodyPr/>
        <a:lstStyle/>
        <a:p>
          <a:endParaRPr lang="en-US"/>
        </a:p>
      </dgm:t>
    </dgm:pt>
    <dgm:pt modelId="{EE6AFA97-3A93-4A4B-AF9E-65FFB6A58F27}" type="pres">
      <dgm:prSet presAssocID="{8243ACCE-3CAC-40EC-A841-22107526358C}" presName="arrowDiagram" presStyleCnt="0">
        <dgm:presLayoutVars>
          <dgm:chMax val="5"/>
          <dgm:dir/>
          <dgm:resizeHandles val="exact"/>
        </dgm:presLayoutVars>
      </dgm:prSet>
      <dgm:spPr/>
    </dgm:pt>
    <dgm:pt modelId="{6B486256-99E5-488B-8004-AF3F70CD1B15}" type="pres">
      <dgm:prSet presAssocID="{8243ACCE-3CAC-40EC-A841-22107526358C}" presName="arrow" presStyleLbl="bgShp" presStyleIdx="0" presStyleCnt="1" custScaleX="116071" custLinFactNeighborX="0"/>
      <dgm:spPr>
        <a:gradFill flip="none" rotWithShape="1">
          <a:gsLst>
            <a:gs pos="0">
              <a:srgbClr val="FFC00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</dgm:spPr>
    </dgm:pt>
    <dgm:pt modelId="{3C9CAE48-FCB3-4CD5-AF01-82663DB8FB94}" type="pres">
      <dgm:prSet presAssocID="{8243ACCE-3CAC-40EC-A841-22107526358C}" presName="arrowDiagram5" presStyleCnt="0"/>
      <dgm:spPr/>
    </dgm:pt>
    <dgm:pt modelId="{A9E7A8DF-C555-42DA-A107-5EB087006842}" type="pres">
      <dgm:prSet presAssocID="{B722D230-F4A8-4A3A-9DF5-891C5C27981D}" presName="bullet5a" presStyleLbl="node1" presStyleIdx="0" presStyleCnt="5" custLinFactX="-78318" custLinFactNeighborX="-100000" custLinFactNeighborY="-72090"/>
      <dgm:spPr>
        <a:solidFill>
          <a:schemeClr val="accent6">
            <a:lumMod val="50000"/>
          </a:schemeClr>
        </a:solidFill>
        <a:ln w="2222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3B8C030-1576-48E8-A843-0AD7D975CFF4}" type="pres">
      <dgm:prSet presAssocID="{B722D230-F4A8-4A3A-9DF5-891C5C27981D}" presName="textBox5a" presStyleLbl="revTx" presStyleIdx="0" presStyleCnt="5" custLinFactNeighborX="-9058" custLinFactNeighborY="-10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230A7-BF13-4A64-B67D-DBFC2F5E8ECB}" type="pres">
      <dgm:prSet presAssocID="{FDC461D6-9EED-488A-9033-1AE0B2646ED0}" presName="bullet5b" presStyleLbl="node1" presStyleIdx="1" presStyleCnt="5" custLinFactX="-1239" custLinFactNeighborX="-100000" custLinFactNeighborY="4448"/>
      <dgm:spPr>
        <a:solidFill>
          <a:schemeClr val="accent6">
            <a:lumMod val="50000"/>
          </a:schemeClr>
        </a:solidFill>
      </dgm:spPr>
    </dgm:pt>
    <dgm:pt modelId="{53326F8C-81B9-4F8E-A0C8-C9EA2902C07E}" type="pres">
      <dgm:prSet presAssocID="{FDC461D6-9EED-488A-9033-1AE0B2646ED0}" presName="textBox5b" presStyleLbl="revTx" presStyleIdx="1" presStyleCnt="5" custLinFactNeighborX="38798" custLinFactNeighborY="-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8C085-5DDD-4EC8-950C-A3AA28085515}" type="pres">
      <dgm:prSet presAssocID="{77619AB5-FD1B-4299-BC76-CB0FF4749BAC}" presName="bullet5c" presStyleLbl="node1" presStyleIdx="2" presStyleCnt="5" custScaleX="94866" custScaleY="94866" custLinFactNeighborX="-89929" custLinFactNeighborY="2850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E2E32F4B-4949-4137-A5E5-A5F98C892966}" type="pres">
      <dgm:prSet presAssocID="{77619AB5-FD1B-4299-BC76-CB0FF4749BAC}" presName="textBox5c" presStyleLbl="revTx" presStyleIdx="2" presStyleCnt="5" custScaleX="94512" custScaleY="31722" custLinFactNeighborX="-12977" custLinFactNeighborY="-17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4C1C6-43B2-47A8-9EA3-F2FAD765C82B}" type="pres">
      <dgm:prSet presAssocID="{70B64629-CB24-4976-A7DE-5B8DCBCEF9F7}" presName="bullet5d" presStyleLbl="node1" presStyleIdx="3" presStyleCnt="5" custScaleX="90726" custScaleY="90726" custLinFactX="71215" custLinFactNeighborX="100000" custLinFactNeighborY="-17055"/>
      <dgm:spPr>
        <a:solidFill>
          <a:schemeClr val="accent6">
            <a:lumMod val="50000"/>
          </a:schemeClr>
        </a:solidFill>
      </dgm:spPr>
    </dgm:pt>
    <dgm:pt modelId="{C5A0217B-48ED-4147-9269-EA0550838A47}" type="pres">
      <dgm:prSet presAssocID="{70B64629-CB24-4976-A7DE-5B8DCBCEF9F7}" presName="textBox5d" presStyleLbl="revTx" presStyleIdx="3" presStyleCnt="5" custScaleY="37702" custLinFactNeighborX="-20696" custLinFactNeighborY="-12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CAC42-18DC-46AC-956E-4022BA670F7E}" type="pres">
      <dgm:prSet presAssocID="{5A5D8DBD-57AA-4487-9CC2-521F6A6DBEBE}" presName="bullet5e" presStyleLbl="node1" presStyleIdx="4" presStyleCnt="5" custScaleX="77984" custScaleY="77984" custLinFactX="13241" custLinFactNeighborX="100000" custLinFactNeighborY="-6057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A907D7BD-A5EC-4F25-A79F-E317841DECA6}" type="pres">
      <dgm:prSet presAssocID="{5A5D8DBD-57AA-4487-9CC2-521F6A6DBEBE}" presName="textBox5e" presStyleLbl="revTx" presStyleIdx="4" presStyleCnt="5" custScaleX="89855" custScaleY="25459" custLinFactNeighborX="-27626" custLinFactNeighborY="-19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1879CA-75C4-46C8-82FB-CA308BFD713E}" type="presOf" srcId="{8243ACCE-3CAC-40EC-A841-22107526358C}" destId="{EE6AFA97-3A93-4A4B-AF9E-65FFB6A58F27}" srcOrd="0" destOrd="0" presId="urn:microsoft.com/office/officeart/2005/8/layout/arrow2"/>
    <dgm:cxn modelId="{1947F0BE-EF0D-4B83-B73B-944AEFDFB39D}" type="presOf" srcId="{B722D230-F4A8-4A3A-9DF5-891C5C27981D}" destId="{C3B8C030-1576-48E8-A843-0AD7D975CFF4}" srcOrd="0" destOrd="0" presId="urn:microsoft.com/office/officeart/2005/8/layout/arrow2"/>
    <dgm:cxn modelId="{17174876-AD89-4AF5-A9DA-0C2EEEFB0773}" srcId="{8243ACCE-3CAC-40EC-A841-22107526358C}" destId="{5A5D8DBD-57AA-4487-9CC2-521F6A6DBEBE}" srcOrd="4" destOrd="0" parTransId="{4C67D11A-ACAD-4BAF-BEE0-83937929B459}" sibTransId="{8DC5531A-5DB5-4DCE-A861-989C39933785}"/>
    <dgm:cxn modelId="{7459A895-DF01-4F94-B89E-3434F90B68CD}" type="presOf" srcId="{70B64629-CB24-4976-A7DE-5B8DCBCEF9F7}" destId="{C5A0217B-48ED-4147-9269-EA0550838A47}" srcOrd="0" destOrd="0" presId="urn:microsoft.com/office/officeart/2005/8/layout/arrow2"/>
    <dgm:cxn modelId="{98B2B0E3-F125-47AB-A5B5-CE9EE5BBFE2B}" srcId="{8243ACCE-3CAC-40EC-A841-22107526358C}" destId="{77619AB5-FD1B-4299-BC76-CB0FF4749BAC}" srcOrd="2" destOrd="0" parTransId="{8AB0E4E0-35BF-4B40-A1F7-FA3A71B2DA0A}" sibTransId="{56984430-9649-4888-B2CF-EDA3113AF2C1}"/>
    <dgm:cxn modelId="{B9E301FB-CECC-40EB-87D5-3453E4B4476C}" type="presOf" srcId="{5A5D8DBD-57AA-4487-9CC2-521F6A6DBEBE}" destId="{A907D7BD-A5EC-4F25-A79F-E317841DECA6}" srcOrd="0" destOrd="0" presId="urn:microsoft.com/office/officeart/2005/8/layout/arrow2"/>
    <dgm:cxn modelId="{C493DCC8-537F-4562-8786-8F5BC27DB037}" type="presOf" srcId="{FDC461D6-9EED-488A-9033-1AE0B2646ED0}" destId="{53326F8C-81B9-4F8E-A0C8-C9EA2902C07E}" srcOrd="0" destOrd="0" presId="urn:microsoft.com/office/officeart/2005/8/layout/arrow2"/>
    <dgm:cxn modelId="{A3F344F1-503C-4DDA-BFB6-4A51D3625615}" srcId="{8243ACCE-3CAC-40EC-A841-22107526358C}" destId="{B722D230-F4A8-4A3A-9DF5-891C5C27981D}" srcOrd="0" destOrd="0" parTransId="{69D8617D-0FE5-423B-AECF-65DB13F77352}" sibTransId="{E3C73944-5F34-4371-A893-61D583EE597A}"/>
    <dgm:cxn modelId="{94B24A09-1956-40DE-AD67-75E13856AD2E}" type="presOf" srcId="{77619AB5-FD1B-4299-BC76-CB0FF4749BAC}" destId="{E2E32F4B-4949-4137-A5E5-A5F98C892966}" srcOrd="0" destOrd="0" presId="urn:microsoft.com/office/officeart/2005/8/layout/arrow2"/>
    <dgm:cxn modelId="{9BE46CED-93E2-44F9-A25C-BB9DD4516E8A}" srcId="{8243ACCE-3CAC-40EC-A841-22107526358C}" destId="{FDC461D6-9EED-488A-9033-1AE0B2646ED0}" srcOrd="1" destOrd="0" parTransId="{8619540D-4E93-4441-8608-4CF3A63CBFDB}" sibTransId="{6EFA2C90-2EF8-46B5-8DC2-E65FFB705518}"/>
    <dgm:cxn modelId="{E9ABB099-EE2A-4AFB-8730-5DF03B26F844}" srcId="{8243ACCE-3CAC-40EC-A841-22107526358C}" destId="{70B64629-CB24-4976-A7DE-5B8DCBCEF9F7}" srcOrd="3" destOrd="0" parTransId="{CDB25643-9ADE-4F21-A1D3-457265D11E5B}" sibTransId="{CEB72395-6315-4312-A626-3B0432FF6490}"/>
    <dgm:cxn modelId="{D9CD4889-89FD-437F-94CB-589EAA041409}" type="presParOf" srcId="{EE6AFA97-3A93-4A4B-AF9E-65FFB6A58F27}" destId="{6B486256-99E5-488B-8004-AF3F70CD1B15}" srcOrd="0" destOrd="0" presId="urn:microsoft.com/office/officeart/2005/8/layout/arrow2"/>
    <dgm:cxn modelId="{34938DAF-15E4-4BE6-BD82-98E7748D82F0}" type="presParOf" srcId="{EE6AFA97-3A93-4A4B-AF9E-65FFB6A58F27}" destId="{3C9CAE48-FCB3-4CD5-AF01-82663DB8FB94}" srcOrd="1" destOrd="0" presId="urn:microsoft.com/office/officeart/2005/8/layout/arrow2"/>
    <dgm:cxn modelId="{C61B843E-D882-4A84-8F13-D260EEF494E7}" type="presParOf" srcId="{3C9CAE48-FCB3-4CD5-AF01-82663DB8FB94}" destId="{A9E7A8DF-C555-42DA-A107-5EB087006842}" srcOrd="0" destOrd="0" presId="urn:microsoft.com/office/officeart/2005/8/layout/arrow2"/>
    <dgm:cxn modelId="{6BC2279B-36FE-48C9-BAC6-953E7578F539}" type="presParOf" srcId="{3C9CAE48-FCB3-4CD5-AF01-82663DB8FB94}" destId="{C3B8C030-1576-48E8-A843-0AD7D975CFF4}" srcOrd="1" destOrd="0" presId="urn:microsoft.com/office/officeart/2005/8/layout/arrow2"/>
    <dgm:cxn modelId="{82DF4510-07EA-41D3-972B-8A6AB741116A}" type="presParOf" srcId="{3C9CAE48-FCB3-4CD5-AF01-82663DB8FB94}" destId="{DF5230A7-BF13-4A64-B67D-DBFC2F5E8ECB}" srcOrd="2" destOrd="0" presId="urn:microsoft.com/office/officeart/2005/8/layout/arrow2"/>
    <dgm:cxn modelId="{48F49396-AD0B-4F00-AAA8-536E1C79D3DA}" type="presParOf" srcId="{3C9CAE48-FCB3-4CD5-AF01-82663DB8FB94}" destId="{53326F8C-81B9-4F8E-A0C8-C9EA2902C07E}" srcOrd="3" destOrd="0" presId="urn:microsoft.com/office/officeart/2005/8/layout/arrow2"/>
    <dgm:cxn modelId="{81D3FDE6-361C-4BA6-A6A8-7C8FD99211EB}" type="presParOf" srcId="{3C9CAE48-FCB3-4CD5-AF01-82663DB8FB94}" destId="{C0C8C085-5DDD-4EC8-950C-A3AA28085515}" srcOrd="4" destOrd="0" presId="urn:microsoft.com/office/officeart/2005/8/layout/arrow2"/>
    <dgm:cxn modelId="{87D4242C-0B22-44C7-9BA1-DD01E744D32F}" type="presParOf" srcId="{3C9CAE48-FCB3-4CD5-AF01-82663DB8FB94}" destId="{E2E32F4B-4949-4137-A5E5-A5F98C892966}" srcOrd="5" destOrd="0" presId="urn:microsoft.com/office/officeart/2005/8/layout/arrow2"/>
    <dgm:cxn modelId="{A2202BBA-F311-4E3D-9F10-79B17C734893}" type="presParOf" srcId="{3C9CAE48-FCB3-4CD5-AF01-82663DB8FB94}" destId="{9624C1C6-43B2-47A8-9EA3-F2FAD765C82B}" srcOrd="6" destOrd="0" presId="urn:microsoft.com/office/officeart/2005/8/layout/arrow2"/>
    <dgm:cxn modelId="{4D1708D9-3742-426B-9DD2-04906AA03408}" type="presParOf" srcId="{3C9CAE48-FCB3-4CD5-AF01-82663DB8FB94}" destId="{C5A0217B-48ED-4147-9269-EA0550838A47}" srcOrd="7" destOrd="0" presId="urn:microsoft.com/office/officeart/2005/8/layout/arrow2"/>
    <dgm:cxn modelId="{E7A7A3D1-B37C-4A50-970C-8516279C8240}" type="presParOf" srcId="{3C9CAE48-FCB3-4CD5-AF01-82663DB8FB94}" destId="{32BCAC42-18DC-46AC-956E-4022BA670F7E}" srcOrd="8" destOrd="0" presId="urn:microsoft.com/office/officeart/2005/8/layout/arrow2"/>
    <dgm:cxn modelId="{1E601442-D4ED-4D40-B01C-3CAFA57B59EB}" type="presParOf" srcId="{3C9CAE48-FCB3-4CD5-AF01-82663DB8FB94}" destId="{A907D7BD-A5EC-4F25-A79F-E317841DECA6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86256-99E5-488B-8004-AF3F70CD1B15}">
      <dsp:nvSpPr>
        <dsp:cNvPr id="0" name=""/>
        <dsp:cNvSpPr/>
      </dsp:nvSpPr>
      <dsp:spPr>
        <a:xfrm>
          <a:off x="362665" y="0"/>
          <a:ext cx="7428068" cy="4267200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7A8DF-C555-42DA-A107-5EB087006842}">
      <dsp:nvSpPr>
        <dsp:cNvPr id="0" name=""/>
        <dsp:cNvSpPr/>
      </dsp:nvSpPr>
      <dsp:spPr>
        <a:xfrm>
          <a:off x="1016797" y="3253058"/>
          <a:ext cx="157032" cy="157032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8C030-1576-48E8-A843-0AD7D975CFF4}">
      <dsp:nvSpPr>
        <dsp:cNvPr id="0" name=""/>
        <dsp:cNvSpPr/>
      </dsp:nvSpPr>
      <dsp:spPr>
        <a:xfrm>
          <a:off x="1332951" y="3147406"/>
          <a:ext cx="894405" cy="1015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0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+mn-lt"/>
          </a:endParaRPr>
        </a:p>
      </dsp:txBody>
      <dsp:txXfrm>
        <a:off x="1332951" y="3147406"/>
        <a:ext cx="894405" cy="1015593"/>
      </dsp:txXfrm>
    </dsp:sp>
    <dsp:sp modelId="{DF5230A7-BF13-4A64-B67D-DBFC2F5E8ECB}">
      <dsp:nvSpPr>
        <dsp:cNvPr id="0" name=""/>
        <dsp:cNvSpPr/>
      </dsp:nvSpPr>
      <dsp:spPr>
        <a:xfrm>
          <a:off x="1741849" y="2562077"/>
          <a:ext cx="245790" cy="245790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26F8C-81B9-4F8E-A0C8-C9EA2902C07E}">
      <dsp:nvSpPr>
        <dsp:cNvPr id="0" name=""/>
        <dsp:cNvSpPr/>
      </dsp:nvSpPr>
      <dsp:spPr>
        <a:xfrm>
          <a:off x="2748096" y="2467675"/>
          <a:ext cx="1133368" cy="17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23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+mn-lt"/>
          </a:endParaRPr>
        </a:p>
      </dsp:txBody>
      <dsp:txXfrm>
        <a:off x="2748096" y="2467675"/>
        <a:ext cx="1133368" cy="1787956"/>
      </dsp:txXfrm>
    </dsp:sp>
    <dsp:sp modelId="{C0C8C085-5DDD-4EC8-950C-A3AA28085515}">
      <dsp:nvSpPr>
        <dsp:cNvPr id="0" name=""/>
        <dsp:cNvSpPr/>
      </dsp:nvSpPr>
      <dsp:spPr>
        <a:xfrm>
          <a:off x="2628753" y="2001934"/>
          <a:ext cx="327720" cy="327720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32F4B-4949-4137-A5E5-A5F98C892966}">
      <dsp:nvSpPr>
        <dsp:cNvPr id="0" name=""/>
        <dsp:cNvSpPr/>
      </dsp:nvSpPr>
      <dsp:spPr>
        <a:xfrm>
          <a:off x="3306899" y="2280055"/>
          <a:ext cx="1245395" cy="760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653" tIns="0" rIns="0" bIns="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b="1" kern="1200" dirty="0">
            <a:latin typeface="+mn-lt"/>
          </a:endParaRPr>
        </a:p>
      </dsp:txBody>
      <dsp:txXfrm>
        <a:off x="3306899" y="2280055"/>
        <a:ext cx="1245395" cy="760746"/>
      </dsp:txXfrm>
    </dsp:sp>
    <dsp:sp modelId="{9624C1C6-43B2-47A8-9EA3-F2FAD765C82B}">
      <dsp:nvSpPr>
        <dsp:cNvPr id="0" name=""/>
        <dsp:cNvSpPr/>
      </dsp:nvSpPr>
      <dsp:spPr>
        <a:xfrm>
          <a:off x="3669899" y="1494289"/>
          <a:ext cx="411479" cy="411479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0217B-48ED-4147-9269-EA0550838A47}">
      <dsp:nvSpPr>
        <dsp:cNvPr id="0" name=""/>
        <dsp:cNvSpPr/>
      </dsp:nvSpPr>
      <dsp:spPr>
        <a:xfrm>
          <a:off x="4476847" y="1947588"/>
          <a:ext cx="1365504" cy="1077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301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+mn-lt"/>
          </a:endParaRPr>
        </a:p>
      </dsp:txBody>
      <dsp:txXfrm>
        <a:off x="4476847" y="1947588"/>
        <a:ext cx="1365504" cy="1077909"/>
      </dsp:txXfrm>
    </dsp:sp>
    <dsp:sp modelId="{32BCAC42-18DC-46AC-956E-4022BA670F7E}">
      <dsp:nvSpPr>
        <dsp:cNvPr id="0" name=""/>
        <dsp:cNvSpPr/>
      </dsp:nvSpPr>
      <dsp:spPr>
        <a:xfrm>
          <a:off x="4874573" y="1124426"/>
          <a:ext cx="475490" cy="475490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7D7BD-A5EC-4F25-A79F-E317841DECA6}">
      <dsp:nvSpPr>
        <dsp:cNvPr id="0" name=""/>
        <dsp:cNvSpPr/>
      </dsp:nvSpPr>
      <dsp:spPr>
        <a:xfrm>
          <a:off x="5816987" y="1694984"/>
          <a:ext cx="1226973" cy="79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803" tIns="0" rIns="0" bIns="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b="1" kern="1200" dirty="0">
            <a:solidFill>
              <a:schemeClr val="tx1"/>
            </a:solidFill>
          </a:endParaRPr>
        </a:p>
      </dsp:txBody>
      <dsp:txXfrm>
        <a:off x="5816987" y="1694984"/>
        <a:ext cx="1226973" cy="799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86256-99E5-488B-8004-AF3F70CD1B15}">
      <dsp:nvSpPr>
        <dsp:cNvPr id="0" name=""/>
        <dsp:cNvSpPr/>
      </dsp:nvSpPr>
      <dsp:spPr>
        <a:xfrm>
          <a:off x="114314" y="0"/>
          <a:ext cx="7924770" cy="4267200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0">
              <a:srgbClr val="FFC00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7A8DF-C555-42DA-A107-5EB087006842}">
      <dsp:nvSpPr>
        <dsp:cNvPr id="0" name=""/>
        <dsp:cNvSpPr/>
      </dsp:nvSpPr>
      <dsp:spPr>
        <a:xfrm>
          <a:off x="1055432" y="3059884"/>
          <a:ext cx="157032" cy="157032"/>
        </a:xfrm>
        <a:prstGeom prst="ellipse">
          <a:avLst/>
        </a:prstGeom>
        <a:solidFill>
          <a:schemeClr val="accent6">
            <a:lumMod val="50000"/>
          </a:schemeClr>
        </a:solidFill>
        <a:ln w="222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8C030-1576-48E8-A843-0AD7D975CFF4}">
      <dsp:nvSpPr>
        <dsp:cNvPr id="0" name=""/>
        <dsp:cNvSpPr/>
      </dsp:nvSpPr>
      <dsp:spPr>
        <a:xfrm>
          <a:off x="1332951" y="3147406"/>
          <a:ext cx="894405" cy="1015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0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+mn-lt"/>
          </a:endParaRPr>
        </a:p>
      </dsp:txBody>
      <dsp:txXfrm>
        <a:off x="1332951" y="3147406"/>
        <a:ext cx="894405" cy="1015593"/>
      </dsp:txXfrm>
    </dsp:sp>
    <dsp:sp modelId="{DF5230A7-BF13-4A64-B67D-DBFC2F5E8ECB}">
      <dsp:nvSpPr>
        <dsp:cNvPr id="0" name=""/>
        <dsp:cNvSpPr/>
      </dsp:nvSpPr>
      <dsp:spPr>
        <a:xfrm>
          <a:off x="1936640" y="2367280"/>
          <a:ext cx="245790" cy="245790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26F8C-81B9-4F8E-A0C8-C9EA2902C07E}">
      <dsp:nvSpPr>
        <dsp:cNvPr id="0" name=""/>
        <dsp:cNvSpPr/>
      </dsp:nvSpPr>
      <dsp:spPr>
        <a:xfrm>
          <a:off x="2748096" y="2467675"/>
          <a:ext cx="1133368" cy="17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23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+mn-lt"/>
          </a:endParaRPr>
        </a:p>
      </dsp:txBody>
      <dsp:txXfrm>
        <a:off x="2748096" y="2467675"/>
        <a:ext cx="1133368" cy="1787956"/>
      </dsp:txXfrm>
    </dsp:sp>
    <dsp:sp modelId="{C0C8C085-5DDD-4EC8-950C-A3AA28085515}">
      <dsp:nvSpPr>
        <dsp:cNvPr id="0" name=""/>
        <dsp:cNvSpPr/>
      </dsp:nvSpPr>
      <dsp:spPr>
        <a:xfrm>
          <a:off x="2991576" y="1807005"/>
          <a:ext cx="310895" cy="310895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32F4B-4949-4137-A5E5-A5F98C892966}">
      <dsp:nvSpPr>
        <dsp:cNvPr id="0" name=""/>
        <dsp:cNvSpPr/>
      </dsp:nvSpPr>
      <dsp:spPr>
        <a:xfrm>
          <a:off x="3306899" y="2280055"/>
          <a:ext cx="1245395" cy="760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653" tIns="0" rIns="0" bIns="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>
            <a:latin typeface="+mn-lt"/>
          </a:endParaRPr>
        </a:p>
      </dsp:txBody>
      <dsp:txXfrm>
        <a:off x="3306899" y="2280055"/>
        <a:ext cx="1245395" cy="760746"/>
      </dsp:txXfrm>
    </dsp:sp>
    <dsp:sp modelId="{9624C1C6-43B2-47A8-9EA3-F2FAD765C82B}">
      <dsp:nvSpPr>
        <dsp:cNvPr id="0" name=""/>
        <dsp:cNvSpPr/>
      </dsp:nvSpPr>
      <dsp:spPr>
        <a:xfrm>
          <a:off x="5292191" y="1143956"/>
          <a:ext cx="384048" cy="384048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0217B-48ED-4147-9269-EA0550838A47}">
      <dsp:nvSpPr>
        <dsp:cNvPr id="0" name=""/>
        <dsp:cNvSpPr/>
      </dsp:nvSpPr>
      <dsp:spPr>
        <a:xfrm>
          <a:off x="4476847" y="1947588"/>
          <a:ext cx="1365504" cy="1077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301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+mn-lt"/>
          </a:endParaRPr>
        </a:p>
      </dsp:txBody>
      <dsp:txXfrm>
        <a:off x="4476847" y="1947588"/>
        <a:ext cx="1365504" cy="1077909"/>
      </dsp:txXfrm>
    </dsp:sp>
    <dsp:sp modelId="{32BCAC42-18DC-46AC-956E-4022BA670F7E}">
      <dsp:nvSpPr>
        <dsp:cNvPr id="0" name=""/>
        <dsp:cNvSpPr/>
      </dsp:nvSpPr>
      <dsp:spPr>
        <a:xfrm>
          <a:off x="6525435" y="883558"/>
          <a:ext cx="420625" cy="420625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7D7BD-A5EC-4F25-A79F-E317841DECA6}">
      <dsp:nvSpPr>
        <dsp:cNvPr id="0" name=""/>
        <dsp:cNvSpPr/>
      </dsp:nvSpPr>
      <dsp:spPr>
        <a:xfrm>
          <a:off x="5816987" y="1694984"/>
          <a:ext cx="1226973" cy="79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803" tIns="0" rIns="0" bIns="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>
            <a:solidFill>
              <a:schemeClr val="tx1"/>
            </a:solidFill>
          </a:endParaRPr>
        </a:p>
      </dsp:txBody>
      <dsp:txXfrm>
        <a:off x="5816987" y="1694984"/>
        <a:ext cx="1226973" cy="79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B1BB4-DB52-4059-A58E-18EC3C50A202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C4127-E82E-420F-93D6-4EBA0EA717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7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C4127-E82E-420F-93D6-4EBA0EA7173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AD439EC-9570-4AC0-AC07-A91986AB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Relationship Id="rId9" Type="http://schemas.openxmlformats.org/officeDocument/2006/relationships/image" Target="../media/image4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457200"/>
            <a:ext cx="8153400" cy="2819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New Data and </a:t>
            </a:r>
            <a:r>
              <a:rPr lang="en-US" sz="6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Functionality </a:t>
            </a:r>
            <a:r>
              <a:rPr lang="en-US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in </a:t>
            </a:r>
            <a:r>
              <a:rPr lang="en-US" sz="60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CottonGen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Tahoma" pitchFamily="34" charset="0"/>
                <a:cs typeface="Calibri" pitchFamily="34" charset="0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Tahoma" pitchFamily="34" charset="0"/>
                <a:cs typeface="Calibri" pitchFamily="34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0543" y="4865093"/>
            <a:ext cx="6096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2014 </a:t>
            </a:r>
            <a:r>
              <a:rPr lang="en-US" sz="2800" b="1" dirty="0" err="1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Beltwide</a:t>
            </a:r>
            <a:r>
              <a:rPr lang="en-US" sz="28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 Cotton Conference</a:t>
            </a:r>
          </a:p>
          <a:p>
            <a:pPr algn="ctr"/>
            <a:r>
              <a:rPr lang="en-US" sz="2400" b="1" i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January, 2014</a:t>
            </a:r>
            <a:endParaRPr lang="en-US" sz="2400" b="1" i="1" dirty="0">
              <a:ln w="1270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algn="ctr"/>
            <a:r>
              <a:rPr lang="en-US" sz="2400" b="1" i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New Orleans</a:t>
            </a:r>
            <a:r>
              <a:rPr lang="en-US" sz="2400" b="1" i="1" dirty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i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Louisiana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6253" y="3581400"/>
            <a:ext cx="4442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Jing 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Jung, Chun-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Huai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Cheng,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Stephen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Ficklin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Ping Zheng,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Taein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Lee,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Richard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Percy,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Jones,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Dorrie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/>
          <a:lstStyle/>
          <a:p>
            <a:pPr algn="ctr"/>
            <a:r>
              <a:rPr lang="en-US" dirty="0" err="1" smtClean="0"/>
              <a:t>CottonGen</a:t>
            </a:r>
            <a:r>
              <a:rPr lang="en-US" dirty="0" smtClean="0"/>
              <a:t> Search Examples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19200" y="1676400"/>
            <a:ext cx="6400800" cy="452628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/>
              <a:buNone/>
            </a:pPr>
            <a:r>
              <a:rPr lang="en-US" dirty="0" smtClean="0">
                <a:latin typeface="+mj-lt"/>
              </a:rPr>
              <a:t>Sample Question 1:</a:t>
            </a:r>
          </a:p>
          <a:p>
            <a:pPr lvl="1">
              <a:buFontTx/>
              <a:buNone/>
            </a:pPr>
            <a:endParaRPr lang="en-US" dirty="0" smtClean="0">
              <a:latin typeface="+mj-lt"/>
            </a:endParaRPr>
          </a:p>
          <a:p>
            <a:pPr lvl="1">
              <a:buFontTx/>
              <a:buNone/>
            </a:pPr>
            <a:r>
              <a:rPr lang="en-US" sz="3200" dirty="0" smtClean="0">
                <a:latin typeface="+mj-lt"/>
              </a:rPr>
              <a:t>I am interested in the pollen color</a:t>
            </a:r>
          </a:p>
          <a:p>
            <a:pPr lvl="1">
              <a:buFontTx/>
              <a:buNone/>
            </a:pPr>
            <a:r>
              <a:rPr lang="en-US" sz="3200" dirty="0" smtClean="0">
                <a:latin typeface="+mj-lt"/>
              </a:rPr>
              <a:t>gene ‘P1’ and would like to find all</a:t>
            </a:r>
          </a:p>
          <a:p>
            <a:pPr lvl="1">
              <a:buFontTx/>
              <a:buNone/>
            </a:pPr>
            <a:r>
              <a:rPr lang="en-US" sz="3200" dirty="0" smtClean="0">
                <a:latin typeface="+mj-lt"/>
              </a:rPr>
              <a:t>the markers mapped within 20cM</a:t>
            </a:r>
          </a:p>
          <a:p>
            <a:pPr lvl="1">
              <a:buFontTx/>
              <a:buNone/>
            </a:pPr>
            <a:r>
              <a:rPr lang="en-US" sz="3200" dirty="0" smtClean="0">
                <a:latin typeface="+mj-lt"/>
              </a:rPr>
              <a:t>of this gene.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63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Marker Search: Near by Loci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9" y="1204172"/>
            <a:ext cx="3864626" cy="313922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603299" y="1858695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038600" y="1206200"/>
            <a:ext cx="441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From Navigation Bar, click “Search”, then select </a:t>
            </a:r>
            <a:r>
              <a:rPr lang="en-US" dirty="0" smtClean="0"/>
              <a:t>“Markers”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FontTx/>
              <a:buAutoNum type="arabicPeriod"/>
            </a:pPr>
            <a:r>
              <a:rPr lang="en-US" dirty="0"/>
              <a:t>From new window, select </a:t>
            </a:r>
            <a:r>
              <a:rPr lang="en-US" dirty="0" smtClean="0"/>
              <a:t>“Search Markers on Nearby Loci”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831899" y="3124200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3" y="2751247"/>
            <a:ext cx="8048625" cy="25336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286000" y="3505200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7" y="1152525"/>
            <a:ext cx="8953500" cy="570547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1143000" y="1524000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081427" y="1524000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508913" y="2222781"/>
            <a:ext cx="194434" cy="2788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01618"/>
            <a:ext cx="40862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3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53536"/>
            <a:ext cx="8229600" cy="889464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err="1" smtClean="0"/>
              <a:t>CottonGen</a:t>
            </a:r>
            <a:r>
              <a:rPr lang="en-US" dirty="0" smtClean="0"/>
              <a:t> Search Examples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19200" y="1676400"/>
            <a:ext cx="6400800" cy="452628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/>
              <a:buNone/>
            </a:pPr>
            <a:r>
              <a:rPr lang="en-US" dirty="0" smtClean="0">
                <a:latin typeface="+mj-lt"/>
              </a:rPr>
              <a:t>Sample Question 2:</a:t>
            </a:r>
          </a:p>
          <a:p>
            <a:pPr lvl="1">
              <a:buFontTx/>
              <a:buNone/>
            </a:pPr>
            <a:endParaRPr lang="en-US" dirty="0" smtClean="0">
              <a:latin typeface="+mj-lt"/>
            </a:endParaRPr>
          </a:p>
          <a:p>
            <a:pPr lvl="1">
              <a:buFontTx/>
              <a:buNone/>
            </a:pPr>
            <a:r>
              <a:rPr lang="en-US" sz="3200" dirty="0" smtClean="0">
                <a:latin typeface="+mj-lt"/>
              </a:rPr>
              <a:t>I am interested in any traits related</a:t>
            </a:r>
          </a:p>
          <a:p>
            <a:pPr lvl="1">
              <a:buFontTx/>
              <a:buNone/>
            </a:pPr>
            <a:r>
              <a:rPr lang="en-US" sz="3200" dirty="0" smtClean="0">
                <a:latin typeface="+mj-lt"/>
              </a:rPr>
              <a:t>to ‘fiber’.  I want to know their</a:t>
            </a:r>
          </a:p>
          <a:p>
            <a:pPr lvl="1">
              <a:buFontTx/>
              <a:buNone/>
            </a:pPr>
            <a:r>
              <a:rPr lang="en-US" sz="3200" dirty="0" smtClean="0">
                <a:latin typeface="+mj-lt"/>
              </a:rPr>
              <a:t>mapping information. 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5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378817"/>
            <a:ext cx="9039225" cy="18573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946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QTL Search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066800"/>
            <a:ext cx="3939425" cy="3276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743200" y="1905000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667000" y="3657600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301839" y="4876800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237265" y="4876800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971263" y="4876800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297546" y="5638800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62484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6629400" y="2705100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979"/>
            <a:ext cx="9144000" cy="63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CottonGen</a:t>
            </a:r>
            <a:r>
              <a:rPr lang="en-US" dirty="0" smtClean="0"/>
              <a:t> Search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400800" cy="452628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Sample Question 3:</a:t>
            </a:r>
          </a:p>
          <a:p>
            <a:pPr lvl="1">
              <a:buNone/>
            </a:pPr>
            <a:endParaRPr lang="en-US" dirty="0" smtClean="0">
              <a:latin typeface="+mj-lt"/>
            </a:endParaRPr>
          </a:p>
          <a:p>
            <a:pPr lvl="1">
              <a:buNone/>
            </a:pPr>
            <a:r>
              <a:rPr lang="en-US" sz="3200" dirty="0" smtClean="0">
                <a:latin typeface="+mj-lt"/>
              </a:rPr>
              <a:t>I would like to select parents with</a:t>
            </a:r>
          </a:p>
          <a:p>
            <a:pPr lvl="1">
              <a:buNone/>
            </a:pPr>
            <a:r>
              <a:rPr lang="en-US" sz="3200" dirty="0" smtClean="0">
                <a:latin typeface="+mj-lt"/>
              </a:rPr>
              <a:t>a) 2.5% span length &gt;= 1.2</a:t>
            </a:r>
          </a:p>
          <a:p>
            <a:pPr lvl="1">
              <a:buNone/>
            </a:pPr>
            <a:r>
              <a:rPr lang="en-US" sz="3200" dirty="0" smtClean="0">
                <a:latin typeface="+mj-lt"/>
              </a:rPr>
              <a:t>b) </a:t>
            </a:r>
            <a:r>
              <a:rPr lang="en-US" sz="3200" dirty="0" err="1" smtClean="0">
                <a:latin typeface="+mj-lt"/>
              </a:rPr>
              <a:t>Micronaire</a:t>
            </a:r>
            <a:r>
              <a:rPr lang="en-US" sz="3200" dirty="0" smtClean="0">
                <a:latin typeface="+mj-lt"/>
              </a:rPr>
              <a:t> between 4-4.5</a:t>
            </a:r>
          </a:p>
          <a:p>
            <a:pPr lvl="1">
              <a:buNone/>
            </a:pPr>
            <a:r>
              <a:rPr lang="en-US" sz="3200" dirty="0" smtClean="0">
                <a:latin typeface="+mj-lt"/>
              </a:rPr>
              <a:t>c) maximum genetic diversity 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q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062504"/>
            <a:ext cx="4648200" cy="3152775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2220074" y="1673635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655195" y="3477068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q1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9148" y="2667299"/>
            <a:ext cx="2706085" cy="220066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800600" y="4173726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/>
          <a:lstStyle/>
          <a:p>
            <a:pPr algn="ctr"/>
            <a:r>
              <a:rPr lang="en-US" dirty="0" smtClean="0"/>
              <a:t>Sample 3 Search Steps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9118" y="5286912"/>
            <a:ext cx="2959465" cy="10156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 smtClean="0">
                <a:solidFill>
                  <a:srgbClr val="FFFF00"/>
                </a:solidFill>
              </a:rPr>
              <a:t>Search criteria:</a:t>
            </a:r>
          </a:p>
          <a:p>
            <a:pPr marL="0" lvl="1"/>
            <a:r>
              <a:rPr lang="en-US" sz="2000" dirty="0" smtClean="0">
                <a:solidFill>
                  <a:srgbClr val="FFFF00"/>
                </a:solidFill>
              </a:rPr>
              <a:t>2.5% span length &gt;= 1.2</a:t>
            </a:r>
          </a:p>
          <a:p>
            <a:pPr marL="0" lvl="1"/>
            <a:r>
              <a:rPr lang="en-US" sz="2000" dirty="0" err="1" smtClean="0">
                <a:solidFill>
                  <a:srgbClr val="FFFF00"/>
                </a:solidFill>
              </a:rPr>
              <a:t>Mirconaire</a:t>
            </a:r>
            <a:r>
              <a:rPr lang="en-US" sz="2000" dirty="0" smtClean="0">
                <a:solidFill>
                  <a:srgbClr val="FFFF00"/>
                </a:solidFill>
              </a:rPr>
              <a:t> btw 4 - 4.3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5949" y="1227147"/>
            <a:ext cx="43380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From Navigation Bar, click “Search”, then select “Trait Evaluation”</a:t>
            </a:r>
          </a:p>
          <a:p>
            <a:pPr marL="342900" indent="-342900">
              <a:buAutoNum type="arabicPeriod"/>
            </a:pPr>
            <a:endParaRPr lang="en-US" sz="900" dirty="0" smtClean="0"/>
          </a:p>
          <a:p>
            <a:pPr marL="342900" indent="-342900">
              <a:buAutoNum type="arabicPeriod"/>
            </a:pPr>
            <a:r>
              <a:rPr lang="en-US" dirty="0" smtClean="0"/>
              <a:t>From new window, select “Quantitative Traits”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04208" y="2609040"/>
            <a:ext cx="373979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Select “2.5% Span Length”, </a:t>
            </a:r>
            <a:r>
              <a:rPr lang="en-US" dirty="0"/>
              <a:t>set minimum value </a:t>
            </a:r>
            <a:r>
              <a:rPr lang="en-US" dirty="0" smtClean="0"/>
              <a:t>=1.2</a:t>
            </a:r>
          </a:p>
          <a:p>
            <a:endParaRPr lang="en-US" sz="900" dirty="0" smtClean="0"/>
          </a:p>
          <a:p>
            <a:r>
              <a:rPr lang="en-US" dirty="0" smtClean="0"/>
              <a:t>4. Select “</a:t>
            </a:r>
            <a:r>
              <a:rPr lang="en-US" dirty="0" err="1" smtClean="0"/>
              <a:t>Micronaire</a:t>
            </a:r>
            <a:r>
              <a:rPr lang="en-US" dirty="0" smtClean="0"/>
              <a:t>” , set value between 4 and 4.3</a:t>
            </a:r>
            <a:r>
              <a:rPr lang="en-US" dirty="0"/>
              <a:t>,</a:t>
            </a:r>
            <a:r>
              <a:rPr lang="en-US" dirty="0" smtClean="0"/>
              <a:t> then “Submit” query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37" y="4224867"/>
            <a:ext cx="7413863" cy="2633134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4025946" y="5008808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977027" y="5008808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797346" y="5465234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862727" y="5389034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924800" y="5389034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373625" y="6400800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" y="1902751"/>
            <a:ext cx="9144000" cy="4802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/>
              <a:t>Find out more </a:t>
            </a:r>
            <a:r>
              <a:rPr lang="en-US" sz="4900" dirty="0"/>
              <a:t>information</a:t>
            </a:r>
            <a:r>
              <a:rPr lang="en-US" dirty="0"/>
              <a:t> </a:t>
            </a:r>
            <a:r>
              <a:rPr lang="en-US" dirty="0" smtClean="0"/>
              <a:t>from links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" y="1295400"/>
            <a:ext cx="9144000" cy="480284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990600" y="5334000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2" y="1066799"/>
            <a:ext cx="9181130" cy="225781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8686800" y="2362200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" y="1066799"/>
            <a:ext cx="9144000" cy="511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9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/>
              <a:t>Find out more </a:t>
            </a:r>
            <a:r>
              <a:rPr lang="en-US" sz="4900" dirty="0"/>
              <a:t>information</a:t>
            </a:r>
            <a:r>
              <a:rPr lang="en-US" dirty="0"/>
              <a:t> </a:t>
            </a:r>
            <a:r>
              <a:rPr lang="en-US" dirty="0" smtClean="0"/>
              <a:t>from links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" y="1295400"/>
            <a:ext cx="9144000" cy="480284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676400" y="4267200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5" y="1295400"/>
            <a:ext cx="9219164" cy="25146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8610600" y="2743200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" y="1283594"/>
            <a:ext cx="9164354" cy="466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4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CottonGen</a:t>
            </a:r>
            <a:r>
              <a:rPr lang="en-US" dirty="0" smtClean="0"/>
              <a:t> Search 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400800" cy="452628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Sample Question 4:</a:t>
            </a:r>
          </a:p>
          <a:p>
            <a:pPr lvl="1">
              <a:buNone/>
            </a:pPr>
            <a:endParaRPr lang="en-US" dirty="0" smtClean="0">
              <a:latin typeface="+mj-lt"/>
            </a:endParaRPr>
          </a:p>
          <a:p>
            <a:pPr lvl="1">
              <a:buNone/>
            </a:pPr>
            <a:r>
              <a:rPr lang="en-US" sz="3200" dirty="0" smtClean="0">
                <a:latin typeface="+mj-lt"/>
              </a:rPr>
              <a:t>Find all </a:t>
            </a:r>
            <a:r>
              <a:rPr lang="en-US" sz="3200" dirty="0" err="1" smtClean="0">
                <a:latin typeface="+mj-lt"/>
              </a:rPr>
              <a:t>germplasm</a:t>
            </a:r>
            <a:r>
              <a:rPr lang="en-US" sz="3200" dirty="0" smtClean="0">
                <a:latin typeface="+mj-lt"/>
              </a:rPr>
              <a:t> with </a:t>
            </a:r>
          </a:p>
          <a:p>
            <a:pPr lvl="1">
              <a:buNone/>
            </a:pPr>
            <a:r>
              <a:rPr lang="en-US" sz="3200" dirty="0" err="1" smtClean="0">
                <a:latin typeface="+mj-lt"/>
              </a:rPr>
              <a:t>Deltapine</a:t>
            </a:r>
            <a:r>
              <a:rPr lang="en-US" sz="3200" dirty="0" smtClean="0">
                <a:latin typeface="+mj-lt"/>
              </a:rPr>
              <a:t> 90 in  their pedigree</a:t>
            </a:r>
          </a:p>
        </p:txBody>
      </p:sp>
    </p:spTree>
    <p:extLst>
      <p:ext uri="{BB962C8B-B14F-4D97-AF65-F5344CB8AC3E}">
        <p14:creationId xmlns:p14="http://schemas.microsoft.com/office/powerpoint/2010/main" val="12866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93735"/>
            <a:ext cx="4184599" cy="2644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/>
          <a:lstStyle/>
          <a:p>
            <a:pPr algn="ctr"/>
            <a:r>
              <a:rPr lang="en-US" dirty="0" smtClean="0"/>
              <a:t>Sample 4 Search Steps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962677" y="1357915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352800" y="2438400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04" y="2821143"/>
            <a:ext cx="4063150" cy="249206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184599" y="4209915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93" y="4067175"/>
            <a:ext cx="6042312" cy="273997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5856586" y="5438237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070299" y="5943600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784"/>
            <a:ext cx="9143999" cy="5631542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1407000" y="3695163"/>
            <a:ext cx="317646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1553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Topics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5438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Introduction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About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CottonGen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Major Achievements </a:t>
            </a:r>
          </a:p>
          <a:p>
            <a:pPr lvl="1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Demo of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CottonGen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Database Overview &amp; What’s New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Query Examples </a:t>
            </a:r>
          </a:p>
          <a:p>
            <a:pPr lvl="1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7158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53536"/>
            <a:ext cx="8229600" cy="889464"/>
          </a:xfrm>
          <a:prstGeom prst="rect">
            <a:avLst/>
          </a:prstGeom>
        </p:spPr>
        <p:txBody>
          <a:bodyPr rIns="91440" anchor="b"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Find out more information by clicks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q2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35" y="1345060"/>
            <a:ext cx="8963025" cy="28479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810000" y="3124200"/>
            <a:ext cx="317646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q2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43400"/>
            <a:ext cx="9144000" cy="177100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6172200" y="5486400"/>
            <a:ext cx="317646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q2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9963" y="-1"/>
            <a:ext cx="8834397" cy="678149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3886200" y="3377630"/>
            <a:ext cx="317646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1" descr="cdbqq-ped-more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963" y="54240"/>
            <a:ext cx="8124825" cy="679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62000" y="2438400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762000" y="4114800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343400" y="1717909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How can I find images for ‘A2 103’? 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/>
          <a:lstStyle/>
          <a:p>
            <a:pPr algn="ctr"/>
            <a:r>
              <a:rPr lang="en-US" dirty="0" smtClean="0"/>
              <a:t>Germplasm Images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" y="1131193"/>
            <a:ext cx="4114747" cy="2450205"/>
          </a:xfrm>
          <a:prstGeom prst="rect">
            <a:avLst/>
          </a:prstGeom>
        </p:spPr>
      </p:pic>
      <p:sp>
        <p:nvSpPr>
          <p:cNvPr id="5" name="Line 14"/>
          <p:cNvSpPr>
            <a:spLocks noChangeShapeType="1"/>
          </p:cNvSpPr>
          <p:nvPr/>
        </p:nvSpPr>
        <p:spPr bwMode="auto">
          <a:xfrm flipH="1">
            <a:off x="2743200" y="978793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 flipH="1">
            <a:off x="2966433" y="1905000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61661"/>
            <a:ext cx="3636752" cy="1864217"/>
          </a:xfrm>
          <a:prstGeom prst="rect">
            <a:avLst/>
          </a:prstGeom>
        </p:spPr>
      </p:pic>
      <p:sp>
        <p:nvSpPr>
          <p:cNvPr id="8" name="Line 14"/>
          <p:cNvSpPr>
            <a:spLocks noChangeShapeType="1"/>
          </p:cNvSpPr>
          <p:nvPr/>
        </p:nvSpPr>
        <p:spPr bwMode="auto">
          <a:xfrm flipH="1">
            <a:off x="4092209" y="2819400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43" y="3666978"/>
            <a:ext cx="4702358" cy="2895600"/>
          </a:xfrm>
          <a:prstGeom prst="rect">
            <a:avLst/>
          </a:prstGeom>
        </p:spPr>
      </p:pic>
      <p:sp>
        <p:nvSpPr>
          <p:cNvPr id="10" name="Line 14"/>
          <p:cNvSpPr>
            <a:spLocks noChangeShapeType="1"/>
          </p:cNvSpPr>
          <p:nvPr/>
        </p:nvSpPr>
        <p:spPr bwMode="auto">
          <a:xfrm flipH="1">
            <a:off x="5694152" y="4743718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6477000" y="4743718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" y="1168853"/>
            <a:ext cx="9078658" cy="3460126"/>
          </a:xfrm>
          <a:prstGeom prst="rect">
            <a:avLst/>
          </a:prstGeom>
        </p:spPr>
      </p:pic>
      <p:sp>
        <p:nvSpPr>
          <p:cNvPr id="21" name="Line 14"/>
          <p:cNvSpPr>
            <a:spLocks noChangeShapeType="1"/>
          </p:cNvSpPr>
          <p:nvPr/>
        </p:nvSpPr>
        <p:spPr bwMode="auto">
          <a:xfrm flipH="1">
            <a:off x="7239000" y="1283593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H="1">
            <a:off x="1778331" y="1283593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" y="1155601"/>
            <a:ext cx="9073405" cy="4582221"/>
          </a:xfrm>
          <a:prstGeom prst="rect">
            <a:avLst/>
          </a:prstGeom>
        </p:spPr>
      </p:pic>
      <p:sp>
        <p:nvSpPr>
          <p:cNvPr id="23" name="Line 14"/>
          <p:cNvSpPr>
            <a:spLocks noChangeShapeType="1"/>
          </p:cNvSpPr>
          <p:nvPr/>
        </p:nvSpPr>
        <p:spPr bwMode="auto">
          <a:xfrm flipH="1">
            <a:off x="7745896" y="2275267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" y="1155601"/>
            <a:ext cx="9077281" cy="4752159"/>
          </a:xfrm>
          <a:prstGeom prst="rect">
            <a:avLst/>
          </a:prstGeom>
        </p:spPr>
      </p:pic>
      <p:sp>
        <p:nvSpPr>
          <p:cNvPr id="25" name="Line 14"/>
          <p:cNvSpPr>
            <a:spLocks noChangeShapeType="1"/>
          </p:cNvSpPr>
          <p:nvPr/>
        </p:nvSpPr>
        <p:spPr bwMode="auto">
          <a:xfrm flipH="1">
            <a:off x="3875776" y="2011785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" y="1168853"/>
            <a:ext cx="9144000" cy="52588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" y="-38767"/>
            <a:ext cx="8844805" cy="697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2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Future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526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it-IT" sz="2100" dirty="0" smtClean="0">
              <a:latin typeface="+mj-lt"/>
            </a:endParaRPr>
          </a:p>
          <a:p>
            <a:endParaRPr lang="it-IT" sz="2100" dirty="0" smtClean="0">
              <a:latin typeface="+mj-lt"/>
            </a:endParaRPr>
          </a:p>
          <a:p>
            <a:r>
              <a:rPr lang="en-US" sz="4700" dirty="0" smtClean="0">
                <a:latin typeface="+mj-lt"/>
              </a:rPr>
              <a:t>2</a:t>
            </a:r>
            <a:r>
              <a:rPr lang="en-US" sz="4700" baseline="30000" dirty="0" smtClean="0">
                <a:latin typeface="+mj-lt"/>
              </a:rPr>
              <a:t>nd</a:t>
            </a:r>
            <a:r>
              <a:rPr lang="en-US" sz="4700" dirty="0" smtClean="0">
                <a:latin typeface="+mj-lt"/>
              </a:rPr>
              <a:t> set of digital images from ARS College Station, TX</a:t>
            </a:r>
            <a:endParaRPr lang="it-IT" sz="4700" dirty="0" smtClean="0">
              <a:latin typeface="+mj-lt"/>
            </a:endParaRPr>
          </a:p>
          <a:p>
            <a:endParaRPr lang="it-IT" sz="2100" dirty="0" smtClean="0">
              <a:latin typeface="+mj-lt"/>
            </a:endParaRPr>
          </a:p>
          <a:p>
            <a:endParaRPr lang="it-IT" sz="2100" dirty="0" smtClean="0">
              <a:latin typeface="+mj-lt"/>
            </a:endParaRPr>
          </a:p>
          <a:p>
            <a:r>
              <a:rPr lang="it-IT" sz="4700" dirty="0" smtClean="0"/>
              <a:t>New germplasm evaluation data from </a:t>
            </a:r>
            <a:r>
              <a:rPr lang="en-US" sz="4700" dirty="0"/>
              <a:t>ARS College Station, TX</a:t>
            </a:r>
            <a:endParaRPr lang="it-IT" sz="4700" dirty="0"/>
          </a:p>
          <a:p>
            <a:pPr marL="0" indent="0">
              <a:buNone/>
            </a:pPr>
            <a:endParaRPr lang="en-US" sz="4700" dirty="0">
              <a:latin typeface="+mj-lt"/>
            </a:endParaRPr>
          </a:p>
          <a:p>
            <a:r>
              <a:rPr lang="en-US" sz="4700" dirty="0" smtClean="0">
                <a:latin typeface="+mj-lt"/>
              </a:rPr>
              <a:t>Implement </a:t>
            </a:r>
            <a:r>
              <a:rPr lang="en-US" sz="4700" dirty="0" err="1" smtClean="0">
                <a:latin typeface="+mj-lt"/>
              </a:rPr>
              <a:t>GenSAS</a:t>
            </a:r>
            <a:r>
              <a:rPr lang="en-US" sz="4700" dirty="0" smtClean="0">
                <a:latin typeface="+mj-lt"/>
              </a:rPr>
              <a:t>, a genome annotation community annotation tool.</a:t>
            </a:r>
          </a:p>
          <a:p>
            <a:endParaRPr lang="en-US" sz="2100" dirty="0" smtClean="0"/>
          </a:p>
          <a:p>
            <a:endParaRPr lang="en-US" sz="2100" dirty="0" smtClean="0"/>
          </a:p>
          <a:p>
            <a:r>
              <a:rPr lang="en-US" sz="4700" dirty="0" smtClean="0"/>
              <a:t>Implement </a:t>
            </a:r>
            <a:r>
              <a:rPr lang="en-US" sz="4700" dirty="0" err="1" smtClean="0">
                <a:latin typeface="+mj-lt"/>
              </a:rPr>
              <a:t>GBrowse-Syn</a:t>
            </a:r>
            <a:r>
              <a:rPr lang="en-US" sz="4700" dirty="0" smtClean="0">
                <a:latin typeface="+mj-lt"/>
              </a:rPr>
              <a:t>, a </a:t>
            </a:r>
            <a:r>
              <a:rPr lang="en-US" sz="4700" dirty="0" err="1" smtClean="0">
                <a:latin typeface="+mj-lt"/>
              </a:rPr>
              <a:t>GBrowse</a:t>
            </a:r>
            <a:r>
              <a:rPr lang="en-US" sz="4700" dirty="0" smtClean="0">
                <a:latin typeface="+mj-lt"/>
              </a:rPr>
              <a:t>-based </a:t>
            </a:r>
            <a:r>
              <a:rPr lang="en-US" sz="4700" dirty="0" err="1" smtClean="0">
                <a:latin typeface="+mj-lt"/>
              </a:rPr>
              <a:t>synteny</a:t>
            </a:r>
            <a:r>
              <a:rPr lang="en-US" sz="4700" dirty="0" smtClean="0">
                <a:latin typeface="+mj-lt"/>
              </a:rPr>
              <a:t> browser to view multiple sequence alignment data, </a:t>
            </a:r>
            <a:r>
              <a:rPr lang="en-US" sz="4700" dirty="0" err="1" smtClean="0">
                <a:latin typeface="+mj-lt"/>
              </a:rPr>
              <a:t>synteny</a:t>
            </a:r>
            <a:r>
              <a:rPr lang="en-US" sz="4700" dirty="0" smtClean="0">
                <a:latin typeface="+mj-lt"/>
              </a:rPr>
              <a:t> or co-linearity data from closely related or useful species such as cacao and Arabidopsis</a:t>
            </a:r>
            <a:endParaRPr lang="en-US" sz="4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320"/>
            <a:ext cx="8305800" cy="452628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Industry Funding</a:t>
            </a:r>
          </a:p>
          <a:p>
            <a:pPr lvl="1"/>
            <a:r>
              <a:rPr lang="en-US" dirty="0" smtClean="0">
                <a:latin typeface="+mj-lt"/>
              </a:rPr>
              <a:t>Cotton Incorporated, Bayer </a:t>
            </a:r>
            <a:r>
              <a:rPr lang="en-US" dirty="0" err="1" smtClean="0">
                <a:latin typeface="+mj-lt"/>
              </a:rPr>
              <a:t>CropScience</a:t>
            </a:r>
            <a:r>
              <a:rPr lang="en-US" dirty="0" smtClean="0">
                <a:latin typeface="+mj-lt"/>
              </a:rPr>
              <a:t>, Dow/</a:t>
            </a:r>
            <a:r>
              <a:rPr lang="en-US" dirty="0" err="1" smtClean="0">
                <a:latin typeface="+mj-lt"/>
              </a:rPr>
              <a:t>Phytogen</a:t>
            </a:r>
            <a:r>
              <a:rPr lang="en-US" dirty="0" smtClean="0">
                <a:latin typeface="+mj-lt"/>
              </a:rPr>
              <a:t>, Monsanto,  Association of Agricultural Experiment Station Directors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 Government Funding</a:t>
            </a:r>
          </a:p>
          <a:p>
            <a:pPr lvl="1"/>
            <a:r>
              <a:rPr lang="en-US" dirty="0" smtClean="0">
                <a:latin typeface="+mj-lt"/>
              </a:rPr>
              <a:t>USDA ARS</a:t>
            </a:r>
          </a:p>
          <a:p>
            <a:pPr lvl="1"/>
            <a:r>
              <a:rPr lang="en-US" dirty="0" smtClean="0">
                <a:latin typeface="+mj-lt"/>
              </a:rPr>
              <a:t>USDA NIFA AFRI and SCRI programs (funding </a:t>
            </a:r>
            <a:r>
              <a:rPr lang="en-US" dirty="0" err="1" smtClean="0">
                <a:latin typeface="+mj-lt"/>
              </a:rPr>
              <a:t>Mainlab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Tripal</a:t>
            </a:r>
            <a:r>
              <a:rPr lang="en-US" dirty="0" smtClean="0">
                <a:latin typeface="+mj-lt"/>
              </a:rPr>
              <a:t>  and </a:t>
            </a:r>
            <a:r>
              <a:rPr lang="en-US" dirty="0" err="1" smtClean="0">
                <a:latin typeface="+mj-lt"/>
              </a:rPr>
              <a:t>GenSAS</a:t>
            </a:r>
            <a:r>
              <a:rPr lang="en-US" dirty="0" smtClean="0">
                <a:latin typeface="+mj-lt"/>
              </a:rPr>
              <a:t> Development)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 </a:t>
            </a:r>
            <a:endParaRPr lang="en-US" sz="16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 University Support</a:t>
            </a:r>
          </a:p>
          <a:p>
            <a:pPr lvl="1"/>
            <a:r>
              <a:rPr lang="en-US" dirty="0" smtClean="0">
                <a:latin typeface="+mj-lt"/>
              </a:rPr>
              <a:t>Washington State University, Texas A&amp;M, Clemson University</a:t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Community of Cotton Researchers</a:t>
            </a:r>
          </a:p>
          <a:p>
            <a:pPr lvl="1"/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99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457200" y="1447800"/>
            <a:ext cx="8229600" cy="2057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</a:rPr>
              <a:t>THANKS FOR YOUR ATTENTION! 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3657600"/>
            <a:ext cx="6934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Questions?</a:t>
            </a:r>
            <a:endParaRPr lang="en-US" sz="9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84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010"/>
            <a:ext cx="8229600" cy="101553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About </a:t>
            </a:r>
            <a:r>
              <a:rPr lang="en-US" sz="4400" b="1" dirty="0" err="1" smtClean="0"/>
              <a:t>CottonGen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839200" cy="5334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community database to further enable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basic, translational and applied cotton research.</a:t>
            </a:r>
          </a:p>
          <a:p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Built using the open-source, user-friendly, Tripal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database infrastructure used by several other databases</a:t>
            </a:r>
          </a:p>
          <a:p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Consolidates  and expand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CottonDB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and CMD to include transcriptome, genome sequence and breeding data,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data mining tools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xplosion 2 10"/>
          <p:cNvSpPr/>
          <p:nvPr/>
        </p:nvSpPr>
        <p:spPr>
          <a:xfrm>
            <a:off x="4687395" y="3768430"/>
            <a:ext cx="4267200" cy="2743200"/>
          </a:xfrm>
          <a:prstGeom prst="irregularSeal2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CottonGen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v0.9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15536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/>
              <a:t>CottonGen’s</a:t>
            </a:r>
            <a:r>
              <a:rPr lang="en-US" sz="4400" dirty="0" smtClean="0"/>
              <a:t> First Year Progress</a:t>
            </a:r>
            <a:endParaRPr lang="en-US" sz="4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785933"/>
              </p:ext>
            </p:extLst>
          </p:nvPr>
        </p:nvGraphicFramePr>
        <p:xfrm>
          <a:off x="457200" y="1262600"/>
          <a:ext cx="8153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7224" y="5585219"/>
            <a:ext cx="1608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CottonDB</a:t>
            </a:r>
            <a:r>
              <a:rPr lang="en-US" sz="1600" dirty="0" smtClean="0"/>
              <a:t> on WSU servers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8733" y="4755755"/>
            <a:ext cx="1073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err="1" smtClean="0">
                <a:cs typeface="Calibri" pitchFamily="34" charset="0"/>
              </a:rPr>
              <a:t>Tripal</a:t>
            </a:r>
            <a:r>
              <a:rPr lang="en-US" sz="1600" dirty="0" smtClean="0">
                <a:cs typeface="Calibri" pitchFamily="34" charset="0"/>
              </a:rPr>
              <a:t>  instance created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50796" y="4161604"/>
            <a:ext cx="991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Develop ICGI website</a:t>
            </a: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217108" y="3693735"/>
            <a:ext cx="1108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CottonDB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data in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Chado</a:t>
            </a:r>
            <a:endParaRPr lang="en-US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274130" y="3367030"/>
            <a:ext cx="723900" cy="595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Add Tools</a:t>
            </a:r>
            <a:endParaRPr lang="en-US" sz="16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306285" y="3081128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Web page development</a:t>
            </a:r>
          </a:p>
        </p:txBody>
      </p:sp>
      <p:sp>
        <p:nvSpPr>
          <p:cNvPr id="17" name="Oval 16"/>
          <p:cNvSpPr/>
          <p:nvPr/>
        </p:nvSpPr>
        <p:spPr>
          <a:xfrm>
            <a:off x="6630069" y="2099250"/>
            <a:ext cx="539374" cy="539374"/>
          </a:xfrm>
          <a:prstGeom prst="ellipse">
            <a:avLst/>
          </a:prstGeom>
          <a:solidFill>
            <a:srgbClr val="003B6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6588504" y="2901012"/>
            <a:ext cx="913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Setting Queries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48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1295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 err="1" smtClean="0">
                <a:solidFill>
                  <a:srgbClr val="FFFF99"/>
                </a:solidFill>
              </a:rPr>
              <a:t>CottonGen’s</a:t>
            </a:r>
            <a:r>
              <a:rPr lang="en-US" sz="4400" dirty="0" smtClean="0">
                <a:solidFill>
                  <a:srgbClr val="FFFF99"/>
                </a:solidFill>
              </a:rPr>
              <a:t> Second Year</a:t>
            </a:r>
          </a:p>
          <a:p>
            <a:pPr algn="ctr"/>
            <a:r>
              <a:rPr lang="en-US" sz="4400" dirty="0" smtClean="0">
                <a:solidFill>
                  <a:srgbClr val="FFFF99"/>
                </a:solidFill>
              </a:rPr>
              <a:t>&lt;New Features and New Data&gt;</a:t>
            </a:r>
            <a:endParaRPr lang="en-US" sz="4400" dirty="0">
              <a:solidFill>
                <a:srgbClr val="FFFF99"/>
              </a:solidFill>
            </a:endParaRPr>
          </a:p>
        </p:txBody>
      </p:sp>
      <p:graphicFrame>
        <p:nvGraphicFramePr>
          <p:cNvPr id="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945907"/>
              </p:ext>
            </p:extLst>
          </p:nvPr>
        </p:nvGraphicFramePr>
        <p:xfrm>
          <a:off x="495300" y="1239915"/>
          <a:ext cx="8153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445204"/>
            <a:ext cx="14635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cs typeface="Calibri" pitchFamily="34" charset="0"/>
              </a:rPr>
              <a:t>D5 genome assemblies &amp; annotations 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0094" y="3864579"/>
            <a:ext cx="1316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Trait, QTL, Publication searches</a:t>
            </a:r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770822" y="3432786"/>
            <a:ext cx="1410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Data download, submission, FAQ,</a:t>
            </a: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Tutorials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2881201"/>
            <a:ext cx="1145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ARS digital images</a:t>
            </a:r>
            <a:endParaRPr lang="en-US" sz="1600" dirty="0"/>
          </a:p>
        </p:txBody>
      </p:sp>
      <p:sp>
        <p:nvSpPr>
          <p:cNvPr id="11" name="Explosion 2 10"/>
          <p:cNvSpPr/>
          <p:nvPr/>
        </p:nvSpPr>
        <p:spPr>
          <a:xfrm>
            <a:off x="4805391" y="3970975"/>
            <a:ext cx="4160301" cy="2449646"/>
          </a:xfrm>
          <a:prstGeom prst="irregularSeal2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274320" rIns="0" bIns="91440" rtlCol="0" anchor="ctr">
            <a:noAutofit/>
          </a:bodyPr>
          <a:lstStyle/>
          <a:p>
            <a:pPr algn="ctr"/>
            <a:r>
              <a:rPr lang="en-US" sz="19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CottonGen</a:t>
            </a:r>
            <a:r>
              <a:rPr lang="en-US" sz="1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published in </a:t>
            </a:r>
            <a:r>
              <a:rPr lang="en-US" sz="19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</a:t>
            </a:r>
            <a:r>
              <a:rPr lang="en-US" sz="19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Acids Res.</a:t>
            </a:r>
          </a:p>
        </p:txBody>
      </p:sp>
      <p:sp>
        <p:nvSpPr>
          <p:cNvPr id="12" name="Oval 11"/>
          <p:cNvSpPr/>
          <p:nvPr/>
        </p:nvSpPr>
        <p:spPr>
          <a:xfrm>
            <a:off x="820856" y="5110343"/>
            <a:ext cx="78516" cy="785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524000" y="46554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ICGI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e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lection system &amp; website</a:t>
            </a: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839682" y="2991530"/>
            <a:ext cx="1414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China </a:t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&amp; UZ germplasm evaluations</a:t>
            </a:r>
            <a:endParaRPr lang="en-US" sz="1600" dirty="0" smtClean="0"/>
          </a:p>
        </p:txBody>
      </p:sp>
      <p:sp>
        <p:nvSpPr>
          <p:cNvPr id="15" name="Oval 14"/>
          <p:cNvSpPr/>
          <p:nvPr/>
        </p:nvSpPr>
        <p:spPr>
          <a:xfrm>
            <a:off x="4627083" y="2646947"/>
            <a:ext cx="356616" cy="35661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4805390" y="3186235"/>
            <a:ext cx="1290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New SSR and SNP markers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50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4120"/>
            <a:ext cx="8229600" cy="8382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/>
              <a:t>http://www.cottongen.org/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891753"/>
          </a:xfrm>
          <a:prstGeom prst="rect">
            <a:avLst/>
          </a:prstGeom>
        </p:spPr>
      </p:pic>
      <p:pic>
        <p:nvPicPr>
          <p:cNvPr id="10" name="Picture 9" descr="home_gener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61" y="2076450"/>
            <a:ext cx="1285875" cy="3067050"/>
          </a:xfrm>
          <a:prstGeom prst="rect">
            <a:avLst/>
          </a:prstGeom>
        </p:spPr>
      </p:pic>
      <p:pic>
        <p:nvPicPr>
          <p:cNvPr id="11" name="Picture 10" descr="home_hel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631" y="2076450"/>
            <a:ext cx="1685925" cy="1190625"/>
          </a:xfrm>
          <a:prstGeom prst="rect">
            <a:avLst/>
          </a:prstGeom>
        </p:spPr>
      </p:pic>
      <p:pic>
        <p:nvPicPr>
          <p:cNvPr id="12" name="Picture 11" descr="home_da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3921" y="2068830"/>
            <a:ext cx="1047750" cy="2876550"/>
          </a:xfrm>
          <a:prstGeom prst="rect">
            <a:avLst/>
          </a:prstGeom>
        </p:spPr>
      </p:pic>
      <p:pic>
        <p:nvPicPr>
          <p:cNvPr id="13" name="Picture 12" descr="home_searc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65401" y="2065020"/>
            <a:ext cx="990600" cy="1657350"/>
          </a:xfrm>
          <a:prstGeom prst="rect">
            <a:avLst/>
          </a:prstGeom>
        </p:spPr>
      </p:pic>
      <p:pic>
        <p:nvPicPr>
          <p:cNvPr id="14" name="Picture 13" descr="home_too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21661" y="2065020"/>
            <a:ext cx="1133475" cy="1428750"/>
          </a:xfrm>
          <a:prstGeom prst="rect">
            <a:avLst/>
          </a:prstGeom>
        </p:spPr>
      </p:pic>
      <p:pic>
        <p:nvPicPr>
          <p:cNvPr id="15" name="Picture 14" descr="home_icg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1721" y="2057400"/>
            <a:ext cx="1524000" cy="2143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32" y="2069733"/>
            <a:ext cx="15144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5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1553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Major Data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953000"/>
          </a:xfrm>
        </p:spPr>
        <p:txBody>
          <a:bodyPr spcCol="457200">
            <a:normAutofit fontScale="55000" lnSpcReduction="20000"/>
          </a:bodyPr>
          <a:lstStyle/>
          <a:p>
            <a:pPr lvl="1"/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Markers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- 27,200 genetic markers </a:t>
            </a:r>
            <a:r>
              <a:rPr lang="en-US" sz="49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(4,200 new)</a:t>
            </a:r>
            <a:endParaRPr lang="en-US" sz="1500" dirty="0" smtClean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Maps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- 49 maps with over 34,559 loci</a:t>
            </a: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QTLs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– 988 QTLs for 25 traits </a:t>
            </a:r>
            <a:r>
              <a:rPr lang="en-US" sz="49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(684)</a:t>
            </a: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Polymorphism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- 2,264 polymorphic SSRs</a:t>
            </a: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Germplasm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Nearly 15,117 </a:t>
            </a:r>
            <a:r>
              <a:rPr lang="en-US" sz="4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germplasm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records </a:t>
            </a:r>
            <a:r>
              <a:rPr lang="en-US" sz="49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(504)</a:t>
            </a:r>
            <a:endParaRPr lang="en-US" sz="4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Traits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- 107,889 trait scores for 57 traits </a:t>
            </a:r>
            <a:r>
              <a:rPr lang="en-US" sz="49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(44,593)</a:t>
            </a: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Images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– </a:t>
            </a:r>
            <a:r>
              <a:rPr lang="en-US" sz="49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12,269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images of 2,016 </a:t>
            </a:r>
            <a:r>
              <a:rPr lang="en-US" sz="4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germplasm</a:t>
            </a:r>
            <a:endParaRPr lang="en-US" sz="4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Sequences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- 610,246 sequence records </a:t>
            </a:r>
            <a:r>
              <a:rPr lang="en-US" sz="49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(60,246)</a:t>
            </a: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References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 Over 13,000 references </a:t>
            </a:r>
            <a:r>
              <a:rPr lang="en-US" sz="49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(1,269)</a:t>
            </a: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CottonGen </a:t>
            </a:r>
            <a:r>
              <a:rPr lang="en-US" sz="49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Gossypium</a:t>
            </a:r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9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Unigene</a:t>
            </a:r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v1.0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(09/16/12)</a:t>
            </a:r>
          </a:p>
          <a:p>
            <a:pPr lvl="1"/>
            <a:r>
              <a:rPr lang="en-US" sz="49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</a:t>
            </a:r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US" sz="49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raimondii</a:t>
            </a:r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(D5) genome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– BGI &amp; </a:t>
            </a:r>
            <a:r>
              <a:rPr lang="en-US" sz="49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JGI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versions</a:t>
            </a:r>
          </a:p>
          <a:p>
            <a:pPr lvl="1"/>
            <a:endParaRPr lang="en-US" sz="49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6948"/>
            <a:ext cx="8229600" cy="101553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Tools with </a:t>
            </a:r>
            <a:r>
              <a:rPr lang="en-US" sz="4400" dirty="0"/>
              <a:t>D</a:t>
            </a:r>
            <a:r>
              <a:rPr lang="en-US" sz="4400" dirty="0" smtClean="0"/>
              <a:t>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30254"/>
            <a:ext cx="8077200" cy="4724400"/>
          </a:xfrm>
        </p:spPr>
        <p:txBody>
          <a:bodyPr spcCol="457200">
            <a:normAutofit fontScale="62500" lnSpcReduction="20000"/>
          </a:bodyPr>
          <a:lstStyle/>
          <a:p>
            <a:pPr lvl="1"/>
            <a:r>
              <a:rPr lang="en-US" sz="49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CMap</a:t>
            </a:r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Currently has 49 maps with 34,559 loci</a:t>
            </a:r>
          </a:p>
          <a:p>
            <a:pPr marL="411480" lvl="1" indent="0">
              <a:buNone/>
            </a:pPr>
            <a:endParaRPr lang="en-US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49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GBrowse</a:t>
            </a:r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4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G. </a:t>
            </a:r>
            <a:r>
              <a:rPr lang="en-US" sz="49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raimondii</a:t>
            </a:r>
            <a:r>
              <a:rPr lang="en-US" sz="4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(BGI &amp; </a:t>
            </a:r>
            <a:r>
              <a:rPr lang="en-US" sz="49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JGI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versions)</a:t>
            </a:r>
            <a:endParaRPr lang="en-US" sz="4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411480" lvl="1" indent="0">
              <a:buNone/>
            </a:pP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FPC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– TM-1 </a:t>
            </a:r>
            <a:r>
              <a:rPr lang="en-US" sz="4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contigs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from USDA-ARS/TAMU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BLAST Servers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4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UniProt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and nr Proteins, BGI D-genome sequences, </a:t>
            </a:r>
            <a:r>
              <a:rPr lang="en-US" sz="4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db_ests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4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unigenes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and </a:t>
            </a:r>
            <a:r>
              <a:rPr lang="en-US" sz="4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CottonGen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markers </a:t>
            </a:r>
            <a:r>
              <a:rPr lang="en-US" sz="49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(2013-11 updates)</a:t>
            </a:r>
          </a:p>
          <a:p>
            <a:pPr marL="411480" lvl="1" indent="0">
              <a:buNone/>
            </a:pP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49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Sequence Retrieval </a:t>
            </a:r>
            <a:r>
              <a:rPr lang="en-US" sz="4900" dirty="0" smtClean="0">
                <a:solidFill>
                  <a:srgbClr val="FF99FF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49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To retrieve sequences in FASTA format</a:t>
            </a:r>
            <a:endParaRPr lang="en-US" sz="4900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endParaRPr lang="en-US" sz="4900" dirty="0" smtClean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Search Enhancement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30254"/>
            <a:ext cx="8077200" cy="4724400"/>
          </a:xfrm>
        </p:spPr>
        <p:txBody>
          <a:bodyPr spcCol="457200">
            <a:normAutofit fontScale="55000" lnSpcReduction="20000"/>
          </a:bodyPr>
          <a:lstStyle/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QTL Search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Search can start from either trait name or published symbol or </a:t>
            </a:r>
            <a:r>
              <a:rPr lang="en-US" sz="4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CottonGen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QTL label </a:t>
            </a:r>
          </a:p>
          <a:p>
            <a:pPr lvl="1"/>
            <a:endParaRPr lang="en-US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Advanced Marker Search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Search markers in either a combination of type, species, and mapped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species</a:t>
            </a:r>
          </a:p>
          <a:p>
            <a:pPr lvl="1"/>
            <a:endParaRPr lang="en-US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Publication Search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ew search site</a:t>
            </a:r>
            <a:b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Germplasm ‘Search by Name’ </a:t>
            </a: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</a:t>
            </a:r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Germplasm</a:t>
            </a:r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name or alias can be searched and wild card ‘*’ can be used in search.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Trait Evaluation Search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Search result display table can be resorted by trait names. </a:t>
            </a:r>
            <a:endParaRPr lang="en-US" sz="4900" dirty="0" smtClean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411480" lvl="1" indent="0">
              <a:buNone/>
            </a:pP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endParaRPr lang="en-US" sz="4900" dirty="0" smtClean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Y-1">
      <a:majorFont>
        <a:latin typeface="Calibri"/>
        <a:ea typeface=""/>
        <a:cs typeface=""/>
      </a:majorFont>
      <a:minorFont>
        <a:latin typeface="Catri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5971</TotalTime>
  <Words>701</Words>
  <Application>Microsoft Office PowerPoint</Application>
  <PresentationFormat>On-screen Show (4:3)</PresentationFormat>
  <Paragraphs>151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Foundry</vt:lpstr>
      <vt:lpstr>PowerPoint Presentation</vt:lpstr>
      <vt:lpstr>Topics</vt:lpstr>
      <vt:lpstr>About CottonGen</vt:lpstr>
      <vt:lpstr>CottonGen’s First Year Progress</vt:lpstr>
      <vt:lpstr>PowerPoint Presentation</vt:lpstr>
      <vt:lpstr>PowerPoint Presentation</vt:lpstr>
      <vt:lpstr>Major Data</vt:lpstr>
      <vt:lpstr>Tools with Data</vt:lpstr>
      <vt:lpstr>Data Search Enhancement</vt:lpstr>
      <vt:lpstr>CottonGen Search Examples</vt:lpstr>
      <vt:lpstr>Marker Search: Near by Loci</vt:lpstr>
      <vt:lpstr>PowerPoint Presentation</vt:lpstr>
      <vt:lpstr>QTL Search</vt:lpstr>
      <vt:lpstr>CottonGen Search Examples</vt:lpstr>
      <vt:lpstr>Sample 3 Search Steps</vt:lpstr>
      <vt:lpstr>Find out more information from links</vt:lpstr>
      <vt:lpstr>Find out more information from links</vt:lpstr>
      <vt:lpstr>CottonGen Search Example 4</vt:lpstr>
      <vt:lpstr>Sample 4 Search Steps</vt:lpstr>
      <vt:lpstr>PowerPoint Presentation</vt:lpstr>
      <vt:lpstr>Germplasm Images</vt:lpstr>
      <vt:lpstr>Future Work</vt:lpstr>
      <vt:lpstr>Acknowledgements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jing</dc:creator>
  <cp:lastModifiedBy>Jing</cp:lastModifiedBy>
  <cp:revision>496</cp:revision>
  <dcterms:created xsi:type="dcterms:W3CDTF">2011-12-22T16:19:02Z</dcterms:created>
  <dcterms:modified xsi:type="dcterms:W3CDTF">2014-01-09T17:01:56Z</dcterms:modified>
</cp:coreProperties>
</file>