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36576000" cy="36576000"/>
  <p:notesSz cx="7010400" cy="9236075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161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322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483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645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5806" algn="l" defTabSz="914322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2967" algn="l" defTabSz="914322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128" algn="l" defTabSz="914322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289" algn="l" defTabSz="914322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68">
          <p15:clr>
            <a:srgbClr val="A4A3A4"/>
          </p15:clr>
        </p15:guide>
        <p15:guide id="2" pos="10368">
          <p15:clr>
            <a:srgbClr val="A4A3A4"/>
          </p15:clr>
        </p15:guide>
        <p15:guide id="3" orient="horz" pos="14632">
          <p15:clr>
            <a:srgbClr val="A4A3A4"/>
          </p15:clr>
        </p15:guide>
        <p15:guide id="4" pos="9792">
          <p15:clr>
            <a:srgbClr val="A4A3A4"/>
          </p15:clr>
        </p15:guide>
        <p15:guide id="5" orient="horz" pos="13277">
          <p15:clr>
            <a:srgbClr val="A4A3A4"/>
          </p15:clr>
        </p15:guide>
        <p15:guide id="6" orient="horz" pos="12723">
          <p15:clr>
            <a:srgbClr val="A4A3A4"/>
          </p15:clr>
        </p15:guide>
        <p15:guide id="7" pos="12198">
          <p15:clr>
            <a:srgbClr val="A4A3A4"/>
          </p15:clr>
        </p15:guide>
        <p15:guide id="8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09"/>
    <a:srgbClr val="AABC6C"/>
    <a:srgbClr val="90A441"/>
    <a:srgbClr val="336600"/>
    <a:srgbClr val="376A00"/>
    <a:srgbClr val="EAEAFA"/>
    <a:srgbClr val="C7FFAB"/>
    <a:srgbClr val="DDDDDD"/>
    <a:srgbClr val="669900"/>
    <a:srgbClr val="004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46" autoAdjust="0"/>
    <p:restoredTop sz="94118" autoAdjust="0"/>
  </p:normalViewPr>
  <p:slideViewPr>
    <p:cSldViewPr>
      <p:cViewPr>
        <p:scale>
          <a:sx n="33" d="100"/>
          <a:sy n="33" d="100"/>
        </p:scale>
        <p:origin x="-108" y="228"/>
      </p:cViewPr>
      <p:guideLst>
        <p:guide orient="horz" pos="15268"/>
        <p:guide orient="horz" pos="14632"/>
        <p:guide orient="horz" pos="13277"/>
        <p:guide orient="horz" pos="12723"/>
        <p:guide pos="10368"/>
        <p:guide pos="9792"/>
        <p:guide pos="12198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555" cy="49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1872" y="0"/>
            <a:ext cx="3033554" cy="49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3094"/>
            <a:ext cx="3033555" cy="4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1872" y="8753094"/>
            <a:ext cx="3033554" cy="4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fld id="{5F009A59-CCE1-474E-B215-BE1BEC5F8FD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538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555" cy="49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1872" y="0"/>
            <a:ext cx="3033554" cy="49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82763" y="706438"/>
            <a:ext cx="3460750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9986" y="4376548"/>
            <a:ext cx="5107123" cy="416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3094"/>
            <a:ext cx="3033555" cy="4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1872" y="8753094"/>
            <a:ext cx="3033554" cy="4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fld id="{47D1E954-999B-477B-9009-9BC031B64BA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6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2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06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7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8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9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5985936"/>
            <a:ext cx="274320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9210869"/>
            <a:ext cx="27432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5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0" y="1947334"/>
            <a:ext cx="7886700" cy="309964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1947334"/>
            <a:ext cx="23202900" cy="3099646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8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949" y="2638282"/>
            <a:ext cx="34506959" cy="86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9158" y="8534707"/>
            <a:ext cx="32917694" cy="24137559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3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6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9118606"/>
            <a:ext cx="315468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0" y="24477139"/>
            <a:ext cx="315468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9736667"/>
            <a:ext cx="15544800" cy="23207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9736667"/>
            <a:ext cx="15544800" cy="23207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47336"/>
            <a:ext cx="31546800" cy="7069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6" y="8966203"/>
            <a:ext cx="15473361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6" y="13360400"/>
            <a:ext cx="15473361" cy="19651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0" y="8966203"/>
            <a:ext cx="15549564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0" y="13360400"/>
            <a:ext cx="15549564" cy="19651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2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2438400"/>
            <a:ext cx="11796711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5266269"/>
            <a:ext cx="1851660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10972800"/>
            <a:ext cx="11796711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7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2438400"/>
            <a:ext cx="11796711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9564" y="5266269"/>
            <a:ext cx="18516600" cy="25992667"/>
          </a:xfrm>
        </p:spPr>
        <p:txBody>
          <a:bodyPr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10972800"/>
            <a:ext cx="11796711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947336"/>
            <a:ext cx="315468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9736667"/>
            <a:ext cx="315468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33900536"/>
            <a:ext cx="82296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1066-C521-49CB-B63E-A6BB0C6C0182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33900536"/>
            <a:ext cx="123444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33900536"/>
            <a:ext cx="82296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5527-156E-49A3-BCEE-EDB7053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1860" r="22558" b="27972"/>
          <a:stretch/>
        </p:blipFill>
        <p:spPr>
          <a:xfrm>
            <a:off x="14156696" y="7841476"/>
            <a:ext cx="15996426" cy="8677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8970" name="Text Box 1034"/>
          <p:cNvSpPr txBox="1">
            <a:spLocks noChangeArrowheads="1"/>
          </p:cNvSpPr>
          <p:nvPr/>
        </p:nvSpPr>
        <p:spPr bwMode="auto">
          <a:xfrm>
            <a:off x="27297949" y="2954312"/>
            <a:ext cx="7836959" cy="10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282" tIns="32641" rIns="65282" bIns="32641"/>
          <a:lstStyle/>
          <a:p>
            <a:pPr defTabSz="652407">
              <a:spcBef>
                <a:spcPct val="50000"/>
              </a:spcBef>
            </a:pPr>
            <a:endParaRPr lang="en-GB" sz="5100" dirty="0"/>
          </a:p>
        </p:txBody>
      </p:sp>
      <p:sp>
        <p:nvSpPr>
          <p:cNvPr id="169049" name="Rectangle 1113"/>
          <p:cNvSpPr>
            <a:spLocks noChangeArrowheads="1"/>
          </p:cNvSpPr>
          <p:nvPr/>
        </p:nvSpPr>
        <p:spPr bwMode="auto">
          <a:xfrm>
            <a:off x="26754671" y="8741882"/>
            <a:ext cx="4335639" cy="6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169050" name="Rectangle 1114"/>
          <p:cNvSpPr>
            <a:spLocks noChangeArrowheads="1"/>
          </p:cNvSpPr>
          <p:nvPr/>
        </p:nvSpPr>
        <p:spPr bwMode="auto">
          <a:xfrm>
            <a:off x="26010309" y="8577085"/>
            <a:ext cx="2709333" cy="6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282" tIns="32641" rIns="65282" bIns="32641" anchor="ctr"/>
          <a:lstStyle/>
          <a:p>
            <a:pPr defTabSz="652407"/>
            <a:endParaRPr lang="en-US" sz="2900" b="0" dirty="0"/>
          </a:p>
        </p:txBody>
      </p:sp>
      <p:sp>
        <p:nvSpPr>
          <p:cNvPr id="169114" name="Text Box 1178"/>
          <p:cNvSpPr txBox="1">
            <a:spLocks noChangeArrowheads="1"/>
          </p:cNvSpPr>
          <p:nvPr/>
        </p:nvSpPr>
        <p:spPr bwMode="auto">
          <a:xfrm>
            <a:off x="0" y="2708389"/>
            <a:ext cx="36576000" cy="231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82" tIns="32641" rIns="65282" bIns="32641">
            <a:spAutoFit/>
          </a:bodyPr>
          <a:lstStyle/>
          <a:p>
            <a:pPr marL="326997" indent="-326997" defTabSz="652407">
              <a:spcBef>
                <a:spcPct val="50000"/>
              </a:spcBef>
            </a:pPr>
            <a:r>
              <a:rPr lang="en-US" sz="4400" dirty="0" smtClean="0">
                <a:latin typeface="+mn-lt"/>
              </a:rPr>
              <a:t>Jing Yu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dirty="0" smtClean="0">
                <a:latin typeface="+mn-lt"/>
              </a:rPr>
              <a:t>, </a:t>
            </a:r>
            <a:r>
              <a:rPr lang="en-US" sz="4400" b="0" dirty="0" smtClean="0">
                <a:latin typeface="+mn-lt"/>
              </a:rPr>
              <a:t>Sook Jung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, Chun-</a:t>
            </a:r>
            <a:r>
              <a:rPr lang="en-US" sz="4400" b="0" dirty="0" err="1" smtClean="0">
                <a:latin typeface="+mn-lt"/>
              </a:rPr>
              <a:t>Huai</a:t>
            </a:r>
            <a:r>
              <a:rPr lang="en-US" sz="4400" b="0" dirty="0" smtClean="0">
                <a:latin typeface="+mn-lt"/>
              </a:rPr>
              <a:t> Cheng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, </a:t>
            </a:r>
            <a:r>
              <a:rPr lang="en-US" sz="4400" b="0" dirty="0" err="1" smtClean="0">
                <a:latin typeface="+mn-lt"/>
              </a:rPr>
              <a:t>Taein</a:t>
            </a:r>
            <a:r>
              <a:rPr lang="en-US" sz="4400" b="0" dirty="0" smtClean="0">
                <a:latin typeface="+mn-lt"/>
              </a:rPr>
              <a:t> Lee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, Katheryn Buble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, Ping Zheng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, Jodi L. Humann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, </a:t>
            </a:r>
            <a:r>
              <a:rPr lang="en-US" sz="4400" b="0" dirty="0" err="1" smtClean="0">
                <a:latin typeface="+mn-lt"/>
              </a:rPr>
              <a:t>Deah</a:t>
            </a:r>
            <a:r>
              <a:rPr lang="en-US" sz="4400" b="0" dirty="0" smtClean="0">
                <a:latin typeface="+mn-lt"/>
              </a:rPr>
              <a:t> McGaughey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, </a:t>
            </a:r>
            <a:br>
              <a:rPr lang="en-US" sz="4400" b="0" dirty="0" smtClean="0">
                <a:latin typeface="+mn-lt"/>
              </a:rPr>
            </a:br>
            <a:r>
              <a:rPr lang="en-US" sz="4400" b="0" dirty="0" smtClean="0">
                <a:latin typeface="+mn-lt"/>
              </a:rPr>
              <a:t>Heidi Hough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, </a:t>
            </a:r>
            <a:r>
              <a:rPr lang="en-US" sz="4400" b="0" dirty="0" err="1" smtClean="0">
                <a:latin typeface="+mn-lt"/>
              </a:rPr>
              <a:t>Amita</a:t>
            </a:r>
            <a:r>
              <a:rPr lang="en-US" sz="4400" b="0" dirty="0" smtClean="0">
                <a:latin typeface="+mn-lt"/>
              </a:rPr>
              <a:t> Mohan</a:t>
            </a:r>
            <a:r>
              <a:rPr lang="en-US" sz="4400" b="0" baseline="30000" dirty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, Josh Udall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, B. Todd Campbell</a:t>
            </a:r>
            <a:r>
              <a:rPr lang="en-US" sz="4400" b="0" baseline="30000" dirty="0" smtClean="0">
                <a:latin typeface="+mn-lt"/>
              </a:rPr>
              <a:t>2</a:t>
            </a:r>
            <a:r>
              <a:rPr lang="en-US" sz="4400" b="0" dirty="0" smtClean="0">
                <a:latin typeface="+mn-lt"/>
              </a:rPr>
              <a:t>, Richard G. Percy</a:t>
            </a:r>
            <a:r>
              <a:rPr lang="en-US" sz="4400" b="0" baseline="30000" dirty="0" smtClean="0">
                <a:latin typeface="+mn-lt"/>
              </a:rPr>
              <a:t>3</a:t>
            </a:r>
            <a:r>
              <a:rPr lang="en-US" sz="4400" b="0" dirty="0" smtClean="0">
                <a:latin typeface="+mn-lt"/>
              </a:rPr>
              <a:t>, Don C. Jones</a:t>
            </a:r>
            <a:r>
              <a:rPr lang="en-US" sz="4400" b="0" baseline="30000" dirty="0" smtClean="0">
                <a:latin typeface="+mn-lt"/>
              </a:rPr>
              <a:t>4</a:t>
            </a:r>
            <a:r>
              <a:rPr lang="en-US" sz="4400" b="0" dirty="0" smtClean="0">
                <a:latin typeface="+mn-lt"/>
              </a:rPr>
              <a:t> and </a:t>
            </a:r>
            <a:r>
              <a:rPr lang="en-US" sz="4400" dirty="0" err="1" smtClean="0">
                <a:latin typeface="+mn-lt"/>
              </a:rPr>
              <a:t>Dorrie</a:t>
            </a:r>
            <a:r>
              <a:rPr lang="en-US" sz="4400" dirty="0" smtClean="0">
                <a:latin typeface="+mn-lt"/>
              </a:rPr>
              <a:t> Main</a:t>
            </a:r>
            <a:r>
              <a:rPr lang="en-US" sz="4400" b="0" baseline="30000" dirty="0" smtClean="0">
                <a:latin typeface="+mn-lt"/>
              </a:rPr>
              <a:t>1</a:t>
            </a:r>
            <a:r>
              <a:rPr lang="en-US" sz="4400" b="0" dirty="0" smtClean="0">
                <a:latin typeface="+mn-lt"/>
              </a:rPr>
              <a:t> </a:t>
            </a:r>
            <a:br>
              <a:rPr lang="en-US" sz="4400" b="0" dirty="0" smtClean="0">
                <a:latin typeface="+mn-lt"/>
              </a:rPr>
            </a:br>
            <a:endParaRPr lang="en-US" sz="1000" b="0" dirty="0" smtClean="0">
              <a:latin typeface="+mn-lt"/>
            </a:endParaRPr>
          </a:p>
          <a:p>
            <a:pPr defTabSz="652407">
              <a:spcBef>
                <a:spcPct val="50000"/>
              </a:spcBef>
            </a:pPr>
            <a:r>
              <a:rPr lang="en-US" sz="3200" b="0" dirty="0" smtClean="0">
                <a:latin typeface="+mn-lt"/>
                <a:cs typeface="Arial" panose="020B0604020202020204" pitchFamily="34" charset="0"/>
              </a:rPr>
              <a:t>1. Washington State University, Pullman, WA, 2. USDA-ARS, Florence, SC, 3. USDA-ARS, Southern Plains Agricultural Research Center, College Station, TX, 4.Cotton Incorporated, Cary, NC</a:t>
            </a:r>
            <a:endParaRPr lang="en-US" sz="320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" y="914400"/>
            <a:ext cx="36575997" cy="1354217"/>
          </a:xfrm>
          <a:noFill/>
        </p:spPr>
        <p:txBody>
          <a:bodyPr wrap="none">
            <a:noAutofit/>
          </a:bodyPr>
          <a:lstStyle/>
          <a:p>
            <a:pPr algn="ctr"/>
            <a:r>
              <a:rPr lang="en-US" sz="96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Using CottonGen for Crop Improvement</a:t>
            </a:r>
            <a:endParaRPr lang="en-US" altLang="zh-CN" sz="96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169154" name="Rectangle 1218"/>
          <p:cNvSpPr>
            <a:spLocks noChangeArrowheads="1"/>
          </p:cNvSpPr>
          <p:nvPr/>
        </p:nvSpPr>
        <p:spPr bwMode="auto">
          <a:xfrm>
            <a:off x="881945" y="4101849"/>
            <a:ext cx="34438167" cy="128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3589033"/>
            <a:endParaRPr lang="en-US" sz="5600" dirty="0"/>
          </a:p>
        </p:txBody>
      </p:sp>
      <p:sp>
        <p:nvSpPr>
          <p:cNvPr id="169170" name="Line 1234"/>
          <p:cNvSpPr>
            <a:spLocks noChangeShapeType="1"/>
          </p:cNvSpPr>
          <p:nvPr/>
        </p:nvSpPr>
        <p:spPr bwMode="auto">
          <a:xfrm>
            <a:off x="28313945" y="3230189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02665" y="12349288"/>
            <a:ext cx="184713" cy="830989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8000228" y="14834860"/>
            <a:ext cx="184713" cy="830989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endParaRPr lang="en-US" sz="4800" dirty="0"/>
          </a:p>
        </p:txBody>
      </p:sp>
      <p:sp>
        <p:nvSpPr>
          <p:cNvPr id="87" name="Rectangle 86"/>
          <p:cNvSpPr/>
          <p:nvPr/>
        </p:nvSpPr>
        <p:spPr>
          <a:xfrm>
            <a:off x="19905148" y="6757580"/>
            <a:ext cx="3071659" cy="769433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466668" y="35971287"/>
            <a:ext cx="2878667" cy="10885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589033"/>
            <a:endParaRPr lang="en-US" dirty="0" smtClean="0"/>
          </a:p>
        </p:txBody>
      </p:sp>
      <p:sp>
        <p:nvSpPr>
          <p:cNvPr id="119" name="Rectangle 118"/>
          <p:cNvSpPr/>
          <p:nvPr/>
        </p:nvSpPr>
        <p:spPr bwMode="auto">
          <a:xfrm>
            <a:off x="16185103" y="32995858"/>
            <a:ext cx="7414443" cy="103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589033"/>
            <a:endParaRPr lang="en-US" dirty="0" smtClean="0"/>
          </a:p>
        </p:txBody>
      </p:sp>
      <p:sp>
        <p:nvSpPr>
          <p:cNvPr id="133" name="Text Box 1181"/>
          <p:cNvSpPr txBox="1">
            <a:spLocks noChangeArrowheads="1"/>
          </p:cNvSpPr>
          <p:nvPr/>
        </p:nvSpPr>
        <p:spPr bwMode="auto">
          <a:xfrm>
            <a:off x="5832895" y="6890522"/>
            <a:ext cx="2760855" cy="7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82" tIns="32641" rIns="65282" bIns="32641">
            <a:spAutoFit/>
          </a:bodyPr>
          <a:lstStyle/>
          <a:p>
            <a:pPr algn="l" defTabSz="652407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5847334" y="29203999"/>
            <a:ext cx="175921" cy="918925"/>
          </a:xfrm>
          <a:prstGeom prst="rect">
            <a:avLst/>
          </a:prstGeom>
          <a:noFill/>
        </p:spPr>
        <p:txBody>
          <a:bodyPr wrap="none" lIns="87078" tIns="43539" rIns="87078" bIns="43539" rtlCol="0">
            <a:spAutoFit/>
          </a:bodyPr>
          <a:lstStyle/>
          <a:p>
            <a:endParaRPr lang="en-US" dirty="0"/>
          </a:p>
        </p:txBody>
      </p:sp>
      <p:sp>
        <p:nvSpPr>
          <p:cNvPr id="169180" name="Rectangle 169179"/>
          <p:cNvSpPr/>
          <p:nvPr/>
        </p:nvSpPr>
        <p:spPr bwMode="auto">
          <a:xfrm>
            <a:off x="24607140" y="22155499"/>
            <a:ext cx="1703028" cy="25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418127"/>
            <a:endParaRPr lang="en-US" sz="5100"/>
          </a:p>
        </p:txBody>
      </p:sp>
      <p:sp>
        <p:nvSpPr>
          <p:cNvPr id="169182" name="Rectangle 169181"/>
          <p:cNvSpPr/>
          <p:nvPr/>
        </p:nvSpPr>
        <p:spPr bwMode="auto">
          <a:xfrm>
            <a:off x="6008623" y="23361999"/>
            <a:ext cx="2083962" cy="25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418127"/>
            <a:endParaRPr lang="en-US" sz="5100"/>
          </a:p>
        </p:txBody>
      </p:sp>
      <p:grpSp>
        <p:nvGrpSpPr>
          <p:cNvPr id="2" name="Group 1"/>
          <p:cNvGrpSpPr/>
          <p:nvPr/>
        </p:nvGrpSpPr>
        <p:grpSpPr>
          <a:xfrm>
            <a:off x="26511653" y="17307040"/>
            <a:ext cx="8765350" cy="7794801"/>
            <a:chOff x="1024539" y="17322705"/>
            <a:chExt cx="8765350" cy="7794801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44"/>
            <a:stretch/>
          </p:blipFill>
          <p:spPr>
            <a:xfrm>
              <a:off x="1033272" y="17322705"/>
              <a:ext cx="8756617" cy="7794801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111" name="TextBox 110"/>
            <p:cNvSpPr txBox="1"/>
            <p:nvPr/>
          </p:nvSpPr>
          <p:spPr>
            <a:xfrm>
              <a:off x="1024539" y="17327376"/>
              <a:ext cx="8765350" cy="7034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</p:spPr>
          <p:txBody>
            <a:bodyPr wrap="square" lIns="87078" tIns="43539" rIns="87078" bIns="43539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View Genetic Maps and Shared Markers using the new </a:t>
              </a:r>
              <a:r>
                <a:rPr lang="en-US" sz="2400" dirty="0" err="1" smtClean="0">
                  <a:latin typeface="+mn-lt"/>
                </a:rPr>
                <a:t>MapViewer</a:t>
              </a:r>
              <a:r>
                <a:rPr lang="en-US" sz="2400" dirty="0" smtClean="0">
                  <a:latin typeface="+mn-lt"/>
                </a:rPr>
                <a:t/>
              </a:r>
              <a:br>
                <a:rPr lang="en-US" sz="2400" dirty="0" smtClean="0">
                  <a:latin typeface="+mn-lt"/>
                </a:rPr>
              </a:br>
              <a:r>
                <a:rPr lang="en-US" sz="500" dirty="0" smtClean="0"/>
                <a:t/>
              </a:r>
              <a:br>
                <a:rPr lang="en-US" sz="500" dirty="0" smtClean="0"/>
              </a:br>
              <a:r>
                <a:rPr lang="en-US" sz="500" dirty="0" smtClean="0"/>
                <a:t> </a:t>
              </a:r>
              <a:br>
                <a:rPr lang="en-US" sz="500" dirty="0" smtClean="0"/>
              </a:br>
              <a:endParaRPr lang="en-US" sz="600" dirty="0"/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13385478" y="16214310"/>
            <a:ext cx="3031289" cy="1397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418127"/>
            <a:endParaRPr lang="en-US" sz="51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3320624" y="14217999"/>
            <a:ext cx="3031289" cy="13394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418127"/>
            <a:endParaRPr lang="en-US" sz="5100"/>
          </a:p>
        </p:txBody>
      </p:sp>
      <p:sp>
        <p:nvSpPr>
          <p:cNvPr id="75" name="Rectangle 74"/>
          <p:cNvSpPr/>
          <p:nvPr/>
        </p:nvSpPr>
        <p:spPr bwMode="auto">
          <a:xfrm>
            <a:off x="13321868" y="14797956"/>
            <a:ext cx="3031289" cy="1397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418127"/>
            <a:endParaRPr lang="en-US" sz="5100"/>
          </a:p>
        </p:txBody>
      </p:sp>
      <p:sp>
        <p:nvSpPr>
          <p:cNvPr id="7" name="Rectangle 6"/>
          <p:cNvSpPr/>
          <p:nvPr/>
        </p:nvSpPr>
        <p:spPr bwMode="auto">
          <a:xfrm>
            <a:off x="15419295" y="13638217"/>
            <a:ext cx="765808" cy="397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387082" y="10136472"/>
            <a:ext cx="2717300" cy="1156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0556056" y="12268937"/>
            <a:ext cx="4764056" cy="1217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Links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 Major 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pecies &amp; Species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baseline="0" dirty="0"/>
              <a:t> </a:t>
            </a:r>
            <a:r>
              <a:rPr lang="en-US" sz="2400" b="0" dirty="0"/>
              <a:t>S</a:t>
            </a:r>
            <a:r>
              <a:rPr lang="en-US" sz="2400" b="0" baseline="0" dirty="0" smtClean="0"/>
              <a:t>pecific </a:t>
            </a:r>
            <a:r>
              <a:rPr lang="en-US" sz="2400" b="0" dirty="0"/>
              <a:t>S</a:t>
            </a:r>
            <a:r>
              <a:rPr lang="en-US" sz="2400" b="0" baseline="0" dirty="0" smtClean="0"/>
              <a:t>ummaries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0568366" y="13607752"/>
            <a:ext cx="4751745" cy="1408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Data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Overview, 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Download &amp; Submission,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lang="en-US" sz="2400" b="0" dirty="0" smtClean="0"/>
              <a:t>Cotton Trait Ontology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Community Projects, etc.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30563806" y="8811178"/>
            <a:ext cx="4705641" cy="1504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Function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2400" b="0" dirty="0"/>
              <a:t>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verview, Work in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lang="en-US" sz="2400" b="0" dirty="0" smtClean="0"/>
              <a:t>Progress and Completed,</a:t>
            </a:r>
            <a:br>
              <a:rPr lang="en-US" sz="2400" b="0" dirty="0" smtClean="0"/>
            </a:br>
            <a:r>
              <a:rPr lang="en-US" sz="2400" b="0" dirty="0" smtClean="0"/>
              <a:t> Database Usage,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Newsletters, 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Presentations, etc. 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30528116" y="7848600"/>
            <a:ext cx="4741329" cy="861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Membership/Private BIMS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/>
              <a:t> Log in / Sign 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30571362" y="11364809"/>
            <a:ext cx="4705641" cy="806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Browse or Search Data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lang="en-US" sz="2400" b="0" dirty="0" smtClean="0"/>
              <a:t>via Implemented Tools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30574959" y="15159415"/>
            <a:ext cx="4705641" cy="1186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Search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Genes, Germplasm,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arkers, Publications, QTLs,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Sequences, Traits, Genotype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etc.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30563804" y="10456893"/>
            <a:ext cx="4705641" cy="792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ICGI Home, Membership, 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lang="en-US" sz="2400" b="0" dirty="0" smtClean="0"/>
              <a:t>&amp; Mailing </a:t>
            </a:r>
            <a:r>
              <a:rPr lang="en-US" sz="2400" b="0" dirty="0"/>
              <a:t>L</a:t>
            </a:r>
            <a:r>
              <a:rPr lang="en-US" sz="2400" b="0" dirty="0" smtClean="0"/>
              <a:t>ist </a:t>
            </a:r>
            <a:r>
              <a:rPr lang="en-US" sz="2400" b="0" dirty="0"/>
              <a:t>A</a:t>
            </a:r>
            <a:r>
              <a:rPr lang="en-US" sz="2400" b="0" dirty="0" smtClean="0"/>
              <a:t>rchives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6"/>
          <a:stretch/>
        </p:blipFill>
        <p:spPr>
          <a:xfrm>
            <a:off x="881945" y="638662"/>
            <a:ext cx="2697815" cy="24972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3" y="5458808"/>
            <a:ext cx="36575997" cy="941992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100000">
                <a:srgbClr val="669900"/>
              </a:gs>
              <a:gs pos="100000">
                <a:srgbClr val="156B13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WWW.COTTONGEN.ORG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 Box 1181"/>
          <p:cNvSpPr txBox="1">
            <a:spLocks noChangeArrowheads="1"/>
          </p:cNvSpPr>
          <p:nvPr/>
        </p:nvSpPr>
        <p:spPr bwMode="auto">
          <a:xfrm>
            <a:off x="3425956" y="17074114"/>
            <a:ext cx="4666628" cy="7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82" tIns="32641" rIns="65282" bIns="32641">
            <a:spAutoFit/>
          </a:bodyPr>
          <a:lstStyle/>
          <a:p>
            <a:pPr defTabSz="652407"/>
            <a:r>
              <a:rPr lang="en-US" sz="4400" dirty="0" smtClean="0"/>
              <a:t>Data Summary</a:t>
            </a:r>
            <a:endParaRPr lang="en-US" sz="4400" dirty="0"/>
          </a:p>
        </p:txBody>
      </p:sp>
      <p:sp>
        <p:nvSpPr>
          <p:cNvPr id="120" name="Text Box 1181"/>
          <p:cNvSpPr txBox="1">
            <a:spLocks noChangeArrowheads="1"/>
          </p:cNvSpPr>
          <p:nvPr/>
        </p:nvSpPr>
        <p:spPr bwMode="auto">
          <a:xfrm>
            <a:off x="12567433" y="27820417"/>
            <a:ext cx="4666628" cy="7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82" tIns="32641" rIns="65282" bIns="32641">
            <a:spAutoFit/>
          </a:bodyPr>
          <a:lstStyle/>
          <a:p>
            <a:pPr defTabSz="652407"/>
            <a:r>
              <a:rPr lang="en-US" sz="4400" dirty="0" smtClean="0"/>
              <a:t>Data Usage</a:t>
            </a:r>
            <a:endParaRPr lang="en-US" sz="4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38153"/>
              </p:ext>
            </p:extLst>
          </p:nvPr>
        </p:nvGraphicFramePr>
        <p:xfrm>
          <a:off x="1164626" y="18171008"/>
          <a:ext cx="9350974" cy="658223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50899">
                  <a:extLst>
                    <a:ext uri="{9D8B030D-6E8A-4147-A177-3AD203B41FA5}">
                      <a16:colId xmlns:a16="http://schemas.microsoft.com/office/drawing/2014/main" xmlns="" val="1093421944"/>
                    </a:ext>
                  </a:extLst>
                </a:gridCol>
                <a:gridCol w="5200075">
                  <a:extLst>
                    <a:ext uri="{9D8B030D-6E8A-4147-A177-3AD203B41FA5}">
                      <a16:colId xmlns:a16="http://schemas.microsoft.com/office/drawing/2014/main" xmlns="" val="607635425"/>
                    </a:ext>
                  </a:extLst>
                </a:gridCol>
              </a:tblGrid>
              <a:tr h="67535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Genomes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 (A2, D5,</a:t>
                      </a:r>
                      <a:r>
                        <a:rPr lang="en-US" sz="3200" baseline="0" dirty="0" smtClean="0"/>
                        <a:t> AD1, AD2)</a:t>
                      </a:r>
                      <a:endParaRPr lang="en-US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6082647"/>
                  </a:ext>
                </a:extLst>
              </a:tr>
              <a:tr h="67535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Genes/mRNAs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258,459/503,017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629252"/>
                  </a:ext>
                </a:extLst>
              </a:tr>
              <a:tr h="67535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Transcripts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5.6 billion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7561827"/>
                  </a:ext>
                </a:extLst>
              </a:tr>
              <a:tr h="67535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Maps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4012516"/>
                  </a:ext>
                </a:extLst>
              </a:tr>
              <a:tr h="67535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Markers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548,744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6068976"/>
                  </a:ext>
                </a:extLst>
              </a:tr>
              <a:tr h="6003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QTLs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1,861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30489"/>
                  </a:ext>
                </a:extLst>
              </a:tr>
              <a:tr h="67535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Trait</a:t>
                      </a:r>
                      <a:r>
                        <a:rPr lang="en-US" sz="3200" baseline="0" dirty="0" smtClean="0"/>
                        <a:t> scores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486,310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337459"/>
                  </a:ext>
                </a:extLst>
              </a:tr>
              <a:tr h="67535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Germplasm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16,693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6810920"/>
                  </a:ext>
                </a:extLst>
              </a:tr>
              <a:tr h="67535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Images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12,337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538810"/>
                  </a:ext>
                </a:extLst>
              </a:tr>
              <a:tr h="57029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Publications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16,770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5557048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043728" y="7696200"/>
            <a:ext cx="1233918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0" dirty="0" err="1">
                <a:solidFill>
                  <a:srgbClr val="000033"/>
                </a:solidFill>
                <a:latin typeface="+mn-lt"/>
              </a:rPr>
              <a:t>CottonGen</a:t>
            </a:r>
            <a:r>
              <a:rPr lang="en-US" sz="3600" b="0" dirty="0">
                <a:solidFill>
                  <a:srgbClr val="000033"/>
                </a:solidFill>
                <a:latin typeface="+mn-lt"/>
              </a:rPr>
              <a:t> </a:t>
            </a:r>
            <a:r>
              <a:rPr lang="en-US" sz="3600" b="0" dirty="0" smtClean="0">
                <a:solidFill>
                  <a:srgbClr val="000033"/>
                </a:solidFill>
                <a:latin typeface="+mn-lt"/>
              </a:rPr>
              <a:t>is </a:t>
            </a:r>
            <a:r>
              <a:rPr lang="en-US" sz="3600" b="0" dirty="0">
                <a:solidFill>
                  <a:srgbClr val="000033"/>
                </a:solidFill>
                <a:latin typeface="+mn-lt"/>
              </a:rPr>
              <a:t>an established, dedicated online community database resource facilitating research discovery and crop improvement in cotton.  It provides curated and integrated publicly available cotton genomics, genetics and breeding (GGB) data, accessible through easy-to-use web pages where </a:t>
            </a:r>
            <a:r>
              <a:rPr lang="en-US" sz="3600" b="0" dirty="0" smtClean="0">
                <a:solidFill>
                  <a:srgbClr val="000033"/>
                </a:solidFill>
                <a:latin typeface="+mn-lt"/>
              </a:rPr>
              <a:t>data </a:t>
            </a:r>
            <a:r>
              <a:rPr lang="en-US" sz="3600" b="0" dirty="0">
                <a:solidFill>
                  <a:srgbClr val="000033"/>
                </a:solidFill>
                <a:latin typeface="+mn-lt"/>
              </a:rPr>
              <a:t>can be readily searched, filtered and downloaded or viewed through a suite of commonly used visualization tools. In this </a:t>
            </a:r>
            <a:r>
              <a:rPr lang="en-US" sz="3600" b="0" dirty="0" smtClean="0">
                <a:solidFill>
                  <a:srgbClr val="000033"/>
                </a:solidFill>
                <a:latin typeface="+mn-lt"/>
              </a:rPr>
              <a:t>poster  </a:t>
            </a:r>
            <a:r>
              <a:rPr lang="en-US" sz="3600" b="0" dirty="0">
                <a:solidFill>
                  <a:srgbClr val="000033"/>
                </a:solidFill>
                <a:latin typeface="+mn-lt"/>
              </a:rPr>
              <a:t>we </a:t>
            </a:r>
            <a:r>
              <a:rPr lang="en-US" sz="3600" b="0" dirty="0" smtClean="0">
                <a:solidFill>
                  <a:srgbClr val="000033"/>
                </a:solidFill>
                <a:latin typeface="+mn-lt"/>
              </a:rPr>
              <a:t>highlight data and tool of use for breeders and  </a:t>
            </a:r>
            <a:r>
              <a:rPr lang="en-US" sz="3600" b="0" dirty="0">
                <a:solidFill>
                  <a:srgbClr val="000033"/>
                </a:solidFill>
                <a:latin typeface="+mn-lt"/>
              </a:rPr>
              <a:t>showcase the latest functionality of the Breeding Information Management System (BIMS), a private and secure site within CottonGen that individual breeders can use to manage and analyze their breeding program data </a:t>
            </a:r>
            <a:r>
              <a:rPr lang="en-US" sz="3600" b="0" dirty="0" smtClean="0">
                <a:solidFill>
                  <a:srgbClr val="000033"/>
                </a:solidFill>
                <a:latin typeface="+mn-lt"/>
              </a:rPr>
              <a:t> in a high performance computing environment while </a:t>
            </a:r>
            <a:r>
              <a:rPr lang="en-US" sz="3600" b="0" dirty="0">
                <a:solidFill>
                  <a:srgbClr val="000033"/>
                </a:solidFill>
                <a:latin typeface="+mn-lt"/>
              </a:rPr>
              <a:t>also leveraging the publicly available GGB data in their decision-making</a:t>
            </a:r>
            <a:r>
              <a:rPr lang="en-US" sz="3600" b="0" dirty="0" smtClean="0">
                <a:solidFill>
                  <a:srgbClr val="000033"/>
                </a:solidFill>
                <a:latin typeface="+mn-lt"/>
              </a:rPr>
              <a:t>. </a:t>
            </a:r>
            <a:r>
              <a:rPr lang="en-US" sz="3600" b="0" dirty="0" err="1">
                <a:latin typeface="+mn-lt"/>
                <a:cs typeface="Times New Roman" pitchFamily="18" charset="0"/>
              </a:rPr>
              <a:t>CottonGen</a:t>
            </a:r>
            <a:r>
              <a:rPr lang="en-US" sz="3600" b="0" dirty="0">
                <a:latin typeface="+mn-lt"/>
                <a:cs typeface="Times New Roman" pitchFamily="18" charset="0"/>
              </a:rPr>
              <a:t> is </a:t>
            </a:r>
            <a:r>
              <a:rPr lang="en-US" sz="3600" b="0" dirty="0" smtClean="0">
                <a:latin typeface="+mn-lt"/>
                <a:cs typeface="Times New Roman" pitchFamily="18" charset="0"/>
              </a:rPr>
              <a:t>funded by </a:t>
            </a:r>
            <a:r>
              <a:rPr lang="en-US" sz="3600" b="0" dirty="0">
                <a:latin typeface="+mn-lt"/>
                <a:cs typeface="Times New Roman" pitchFamily="18" charset="0"/>
              </a:rPr>
              <a:t>Cotton Incorporated, USDA-ARS, the cotton industry, NIFA USDA NRSP10, US Land Grant Universities and indirectly by NSF and USDA SCRI awards</a:t>
            </a:r>
            <a:r>
              <a:rPr lang="en-US" sz="3600" b="0" dirty="0" smtClean="0">
                <a:latin typeface="+mn-lt"/>
                <a:cs typeface="Times New Roman" pitchFamily="18" charset="0"/>
              </a:rPr>
              <a:t>.</a:t>
            </a:r>
            <a:endParaRPr lang="en-US" sz="3600" b="0" dirty="0">
              <a:latin typeface="+mn-lt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845" y="705328"/>
            <a:ext cx="3717034" cy="15303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345335" y="17297400"/>
            <a:ext cx="7522174" cy="7799770"/>
            <a:chOff x="10287000" y="17368631"/>
            <a:chExt cx="7522174" cy="7799770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2" t="926" r="-1"/>
            <a:stretch/>
          </p:blipFill>
          <p:spPr>
            <a:xfrm>
              <a:off x="10287000" y="17368631"/>
              <a:ext cx="7522174" cy="779977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10287000" y="17378271"/>
              <a:ext cx="7522174" cy="6419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</p:spPr>
          <p:txBody>
            <a:bodyPr wrap="square" lIns="87078" tIns="43539" rIns="87078" bIns="43539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Search QTLs by Name , Label, Symbol</a:t>
              </a:r>
              <a:r>
                <a:rPr lang="en-US" sz="3000" dirty="0" smtClean="0"/>
                <a:t/>
              </a:r>
              <a:br>
                <a:rPr lang="en-US" sz="3000" dirty="0" smtClean="0"/>
              </a:br>
              <a:r>
                <a:rPr lang="en-US" sz="600" dirty="0" smtClean="0"/>
                <a:t> </a:t>
              </a:r>
              <a:br>
                <a:rPr lang="en-US" sz="600" dirty="0" smtClean="0"/>
              </a:br>
              <a:r>
                <a:rPr lang="en-US" sz="600" dirty="0" smtClean="0"/>
                <a:t>r</a:t>
              </a:r>
              <a:endParaRPr lang="en-US" sz="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270134" y="17307040"/>
            <a:ext cx="6879505" cy="7790130"/>
            <a:chOff x="18211799" y="17432070"/>
            <a:chExt cx="6879505" cy="779013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/>
            <a:srcRect l="30890" t="13026" r="43941" b="19849"/>
            <a:stretch/>
          </p:blipFill>
          <p:spPr>
            <a:xfrm>
              <a:off x="18211799" y="17432070"/>
              <a:ext cx="6879505" cy="779013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72" name="TextBox 71"/>
            <p:cNvSpPr txBox="1"/>
            <p:nvPr/>
          </p:nvSpPr>
          <p:spPr>
            <a:xfrm>
              <a:off x="18211800" y="17441718"/>
              <a:ext cx="6879504" cy="7342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</p:spPr>
          <p:txBody>
            <a:bodyPr wrap="square" lIns="87078" tIns="43539" rIns="87078" bIns="43539" rtlCol="0" anchor="b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Search Germplasm by Name, Parentage, Collection</a:t>
              </a:r>
              <a:br>
                <a:rPr lang="en-US" sz="2400" dirty="0" smtClean="0">
                  <a:latin typeface="+mn-lt"/>
                </a:rPr>
              </a:br>
              <a:r>
                <a:rPr lang="en-US" sz="800" dirty="0" smtClean="0"/>
                <a:t/>
              </a:r>
              <a:br>
                <a:rPr lang="en-US" sz="800" dirty="0" smtClean="0"/>
              </a:br>
              <a:r>
                <a:rPr lang="en-US" sz="600" dirty="0" smtClean="0"/>
                <a:t> </a:t>
              </a:r>
              <a:r>
                <a:rPr lang="en-US" sz="400" dirty="0" smtClean="0"/>
                <a:t/>
              </a:r>
              <a:br>
                <a:rPr lang="en-US" sz="400" dirty="0" smtClean="0"/>
              </a:br>
              <a:r>
                <a:rPr lang="en-US" sz="400" dirty="0" smtClean="0"/>
                <a:t>r</a:t>
              </a:r>
              <a:endParaRPr lang="en-US" sz="400" dirty="0"/>
            </a:p>
          </p:txBody>
        </p:sp>
      </p:grpSp>
      <p:pic>
        <p:nvPicPr>
          <p:cNvPr id="2091" name="Picture 4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20553" r="19103" b="39724"/>
          <a:stretch/>
        </p:blipFill>
        <p:spPr bwMode="auto">
          <a:xfrm>
            <a:off x="1137028" y="25679400"/>
            <a:ext cx="15765720" cy="5665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1164626" y="25679400"/>
            <a:ext cx="15738122" cy="549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txBody>
          <a:bodyPr wrap="square" lIns="87078" tIns="43539" rIns="87078" bIns="43539" rtlCol="0">
            <a:spAutoFit/>
          </a:bodyPr>
          <a:lstStyle/>
          <a:p>
            <a:r>
              <a:rPr lang="en-US" sz="2400" dirty="0" smtClean="0">
                <a:latin typeface="+mn-lt"/>
              </a:rPr>
              <a:t>Search Traits  by Descriptor, View Standard Descriptors, Access Germplasm with Trait Thresholds</a:t>
            </a:r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sz="600" dirty="0" smtClean="0"/>
              <a:t>r</a:t>
            </a:r>
            <a:endParaRPr lang="en-US" sz="600" dirty="0"/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2"/>
          <a:stretch/>
        </p:blipFill>
        <p:spPr>
          <a:xfrm>
            <a:off x="4689108" y="27336436"/>
            <a:ext cx="13695699" cy="758008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00" y="30578557"/>
            <a:ext cx="10253242" cy="516036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8" name="Text Box 1181"/>
          <p:cNvSpPr txBox="1">
            <a:spLocks noChangeArrowheads="1"/>
          </p:cNvSpPr>
          <p:nvPr/>
        </p:nvSpPr>
        <p:spPr bwMode="auto">
          <a:xfrm>
            <a:off x="21059420" y="25622172"/>
            <a:ext cx="17040580" cy="7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82" tIns="32641" rIns="65282" bIns="32641">
            <a:spAutoFit/>
          </a:bodyPr>
          <a:lstStyle/>
          <a:p>
            <a:pPr defTabSz="652407"/>
            <a:r>
              <a:rPr lang="en-US" sz="4400" dirty="0" smtClean="0"/>
              <a:t>Breeding Information Management System</a:t>
            </a:r>
            <a:endParaRPr lang="en-US" sz="4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973254" y="25622172"/>
            <a:ext cx="4283265" cy="10101506"/>
            <a:chOff x="19587637" y="25679400"/>
            <a:chExt cx="3706676" cy="8746915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11"/>
            <a:srcRect l="386" r="82151" b="48397"/>
            <a:stretch/>
          </p:blipFill>
          <p:spPr>
            <a:xfrm>
              <a:off x="19587638" y="25682028"/>
              <a:ext cx="3706675" cy="5249261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19587637" y="25679400"/>
              <a:ext cx="3706675" cy="8746915"/>
              <a:chOff x="19587637" y="25679400"/>
              <a:chExt cx="3706675" cy="8746915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11"/>
              <a:srcRect l="386" t="64205" r="82151" b="1437"/>
              <a:stretch/>
            </p:blipFill>
            <p:spPr>
              <a:xfrm>
                <a:off x="19587637" y="30931290"/>
                <a:ext cx="3706675" cy="349502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9587637" y="25679400"/>
                <a:ext cx="3706675" cy="8746915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3757721" y="26596428"/>
            <a:ext cx="117514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+mn-lt"/>
              </a:rPr>
              <a:t>Version 1.0 </a:t>
            </a:r>
          </a:p>
          <a:p>
            <a:pPr marL="914361" lvl="1" indent="-457200" algn="l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+mn-lt"/>
              </a:rPr>
              <a:t>All data loaded from Todd </a:t>
            </a:r>
            <a:r>
              <a:rPr lang="en-US" sz="3600" b="0" dirty="0" err="1" smtClean="0">
                <a:latin typeface="+mn-lt"/>
              </a:rPr>
              <a:t>Campbells</a:t>
            </a:r>
            <a:r>
              <a:rPr lang="en-US" sz="3600" b="0" dirty="0" smtClean="0">
                <a:latin typeface="+mn-lt"/>
              </a:rPr>
              <a:t>  Breeding Program</a:t>
            </a:r>
          </a:p>
          <a:p>
            <a:pPr marL="914361" lvl="1" indent="-457200" algn="l">
              <a:buFont typeface="Arial" panose="020B0604020202020204" pitchFamily="34" charset="0"/>
              <a:buChar char="•"/>
            </a:pPr>
            <a:r>
              <a:rPr lang="en-US" sz="3600" b="0" dirty="0" err="1" smtClean="0">
                <a:latin typeface="+mn-lt"/>
              </a:rPr>
              <a:t>FieldBook</a:t>
            </a:r>
            <a:r>
              <a:rPr lang="en-US" sz="3600" b="0" dirty="0" smtClean="0">
                <a:latin typeface="+mn-lt"/>
              </a:rPr>
              <a:t> App being used to collect phenotypic data</a:t>
            </a:r>
          </a:p>
          <a:p>
            <a:pPr marL="914361" lvl="1" indent="-457200" algn="l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+mn-lt"/>
              </a:rPr>
              <a:t>Tools implemented to allow breeder and staff to upload, edit and perform basic data analysis </a:t>
            </a:r>
          </a:p>
          <a:p>
            <a:pPr marL="914361" lvl="1" indent="-457200" algn="l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+mn-lt"/>
              </a:rPr>
              <a:t>Adding access to public breeding data</a:t>
            </a:r>
          </a:p>
          <a:p>
            <a:pPr marL="914361" lvl="1" indent="-457200" algn="l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+mn-lt"/>
              </a:rPr>
              <a:t>Currently being tested by breeder </a:t>
            </a:r>
          </a:p>
        </p:txBody>
      </p:sp>
      <p:sp>
        <p:nvSpPr>
          <p:cNvPr id="86" name="Text Box 1181"/>
          <p:cNvSpPr txBox="1">
            <a:spLocks noChangeArrowheads="1"/>
          </p:cNvSpPr>
          <p:nvPr/>
        </p:nvSpPr>
        <p:spPr bwMode="auto">
          <a:xfrm>
            <a:off x="23783925" y="30861000"/>
            <a:ext cx="9829800" cy="7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82" tIns="32641" rIns="65282" bIns="32641">
            <a:spAutoFit/>
          </a:bodyPr>
          <a:lstStyle/>
          <a:p>
            <a:pPr defTabSz="652407"/>
            <a:r>
              <a:rPr lang="en-US" sz="4400" dirty="0" smtClean="0"/>
              <a:t>Funding Acknowledged with Thanks</a:t>
            </a:r>
            <a:endParaRPr lang="en-US" sz="4400" dirty="0"/>
          </a:p>
        </p:txBody>
      </p:sp>
      <p:pic>
        <p:nvPicPr>
          <p:cNvPr id="99" name="Picture 98" descr="o_800px-USDA_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10309" y="32273772"/>
            <a:ext cx="1178789" cy="887593"/>
          </a:xfrm>
          <a:prstGeom prst="rect">
            <a:avLst/>
          </a:prstGeom>
          <a:noFill/>
        </p:spPr>
      </p:pic>
      <p:pic>
        <p:nvPicPr>
          <p:cNvPr id="101" name="Picture 100" descr="ARS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279600" y="32328201"/>
            <a:ext cx="930958" cy="830536"/>
          </a:xfrm>
          <a:prstGeom prst="rect">
            <a:avLst/>
          </a:prstGeom>
          <a:noFill/>
        </p:spPr>
      </p:pic>
      <p:pic>
        <p:nvPicPr>
          <p:cNvPr id="89" name="Picture 88" descr="CiLogo_Brown_w_tex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591663" y="32068276"/>
            <a:ext cx="1799167" cy="1298584"/>
          </a:xfrm>
          <a:prstGeom prst="rect">
            <a:avLst/>
          </a:prstGeom>
          <a:ln>
            <a:noFill/>
          </a:ln>
        </p:spPr>
      </p:pic>
      <p:pic>
        <p:nvPicPr>
          <p:cNvPr id="90" name="Picture 89" descr="monsanto-thumb.png"/>
          <p:cNvPicPr>
            <a:picLocks noChangeAspect="1"/>
          </p:cNvPicPr>
          <p:nvPr/>
        </p:nvPicPr>
        <p:blipFill>
          <a:blip r:embed="rId15" cstate="print"/>
          <a:srcRect t="19277" b="18072"/>
          <a:stretch>
            <a:fillRect/>
          </a:stretch>
        </p:blipFill>
        <p:spPr>
          <a:xfrm>
            <a:off x="30009939" y="33247520"/>
            <a:ext cx="2888841" cy="1322274"/>
          </a:xfrm>
          <a:prstGeom prst="rect">
            <a:avLst/>
          </a:prstGeom>
          <a:ln>
            <a:noFill/>
          </a:ln>
        </p:spPr>
      </p:pic>
      <p:pic>
        <p:nvPicPr>
          <p:cNvPr id="91" name="Picture 90" descr="4_logo32_new_dow.jpg"/>
          <p:cNvPicPr>
            <a:picLocks noChangeAspect="1"/>
          </p:cNvPicPr>
          <p:nvPr/>
        </p:nvPicPr>
        <p:blipFill rotWithShape="1">
          <a:blip r:embed="rId16" cstate="print"/>
          <a:srcRect r="18810"/>
          <a:stretch/>
        </p:blipFill>
        <p:spPr>
          <a:xfrm>
            <a:off x="23527176" y="33618321"/>
            <a:ext cx="4217903" cy="937154"/>
          </a:xfrm>
          <a:prstGeom prst="rect">
            <a:avLst/>
          </a:prstGeom>
        </p:spPr>
      </p:pic>
      <p:pic>
        <p:nvPicPr>
          <p:cNvPr id="92" name="Picture 91" descr="3_logo32_bayer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390830" y="34698285"/>
            <a:ext cx="4304785" cy="1025393"/>
          </a:xfrm>
          <a:prstGeom prst="rect">
            <a:avLst/>
          </a:prstGeom>
        </p:spPr>
      </p:pic>
      <p:pic>
        <p:nvPicPr>
          <p:cNvPr id="93" name="Picture 92" descr="6_logo32_new_saaesd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711759" y="32294009"/>
            <a:ext cx="3262489" cy="827617"/>
          </a:xfrm>
          <a:prstGeom prst="rect">
            <a:avLst/>
          </a:prstGeom>
        </p:spPr>
      </p:pic>
      <p:pic>
        <p:nvPicPr>
          <p:cNvPr id="95" name="Picture 94" descr="https://www.nrsp10.org/sites/default/files/logo-draft2_0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257" y="32160694"/>
            <a:ext cx="3204369" cy="10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76"/>
          <p:cNvSpPr txBox="1"/>
          <p:nvPr/>
        </p:nvSpPr>
        <p:spPr>
          <a:xfrm>
            <a:off x="30153122" y="34863665"/>
            <a:ext cx="6069989" cy="95409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61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22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83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45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806" algn="l" defTabSz="914322" rtl="0" eaLnBrk="1" latinLnBrk="0" hangingPunct="1">
              <a:defRPr sz="5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67" algn="l" defTabSz="914322" rtl="0" eaLnBrk="1" latinLnBrk="0" hangingPunct="1">
              <a:defRPr sz="5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128" algn="l" defTabSz="914322" rtl="0" eaLnBrk="1" latinLnBrk="0" hangingPunct="1">
              <a:defRPr sz="5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89" algn="l" defTabSz="914322" rtl="0" eaLnBrk="1" latinLnBrk="0" hangingPunct="1">
              <a:defRPr sz="5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2800" b="0" dirty="0">
                <a:solidFill>
                  <a:srgbClr val="1C3509"/>
                </a:solidFill>
                <a:latin typeface="+mn-lt"/>
              </a:rPr>
              <a:t>The Cotton </a:t>
            </a:r>
            <a:r>
              <a:rPr lang="en-US" sz="2800" b="0" dirty="0" smtClean="0">
                <a:solidFill>
                  <a:srgbClr val="1C3509"/>
                </a:solidFill>
                <a:latin typeface="+mn-lt"/>
              </a:rPr>
              <a:t>Research Community</a:t>
            </a:r>
          </a:p>
          <a:p>
            <a:pPr algn="l"/>
            <a:r>
              <a:rPr lang="en-US" sz="2800" b="0" dirty="0" smtClean="0">
                <a:solidFill>
                  <a:srgbClr val="1C3509"/>
                </a:solidFill>
                <a:latin typeface="+mn-lt"/>
              </a:rPr>
              <a:t>US Land Grant Universities </a:t>
            </a:r>
            <a:endParaRPr lang="en-US" sz="2800" b="0" dirty="0">
              <a:solidFill>
                <a:srgbClr val="1C3509"/>
              </a:solidFill>
              <a:latin typeface="+mn-lt"/>
            </a:endParaRPr>
          </a:p>
        </p:txBody>
      </p:sp>
      <p:pic>
        <p:nvPicPr>
          <p:cNvPr id="105" name="Picture 2" descr="Tripa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040" y="33531400"/>
            <a:ext cx="2511146" cy="7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Image result for nsf 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736" y="33380660"/>
            <a:ext cx="1346488" cy="13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4_logo32_new_dow.jpg"/>
          <p:cNvPicPr>
            <a:picLocks noChangeAspect="1"/>
          </p:cNvPicPr>
          <p:nvPr/>
        </p:nvPicPr>
        <p:blipFill rotWithShape="1">
          <a:blip r:embed="rId16" cstate="print"/>
          <a:srcRect l="60446"/>
          <a:stretch/>
        </p:blipFill>
        <p:spPr>
          <a:xfrm>
            <a:off x="25908000" y="33586985"/>
            <a:ext cx="2054870" cy="93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8411</TotalTime>
  <Words>280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Using CottonGen for Crop Improvement</vt:lpstr>
    </vt:vector>
  </TitlesOfParts>
  <Company>BASF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Seed Oil Content in Transgenic Plants</dc:title>
  <dc:creator>Chris Heilsberger</dc:creator>
  <cp:lastModifiedBy>Jing2</cp:lastModifiedBy>
  <cp:revision>522</cp:revision>
  <cp:lastPrinted>2017-12-22T17:24:32Z</cp:lastPrinted>
  <dcterms:created xsi:type="dcterms:W3CDTF">2002-01-18T13:46:42Z</dcterms:created>
  <dcterms:modified xsi:type="dcterms:W3CDTF">2017-12-23T15:20:37Z</dcterms:modified>
</cp:coreProperties>
</file>